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Arimo" panose="020B0604020202020204" charset="0"/>
      <p:regular r:id="rId24"/>
    </p:embeddedFont>
    <p:embeddedFont>
      <p:font typeface="Bebas Neue Bold" panose="020B0604020202020204" charset="0"/>
      <p:regular r:id="rId25"/>
    </p:embeddedFont>
    <p:embeddedFont>
      <p:font typeface="Canva Sans" panose="020B0604020202020204" charset="0"/>
      <p:regular r:id="rId26"/>
    </p:embeddedFont>
    <p:embeddedFont>
      <p:font typeface="Canva Sans Bold" panose="020B0604020202020204" charset="0"/>
      <p:regular r:id="rId27"/>
    </p:embeddedFont>
    <p:embeddedFont>
      <p:font typeface="Glacial Indifference" panose="020B0604020202020204" charset="0"/>
      <p:regular r:id="rId28"/>
    </p:embeddedFont>
    <p:embeddedFont>
      <p:font typeface="Glacial Indifference Bold" panose="020B0604020202020204" charset="0"/>
      <p:regular r:id="rId29"/>
    </p:embeddedFont>
    <p:embeddedFont>
      <p:font typeface="Nickainley" panose="020B0604020202020204" charset="0"/>
      <p:regular r:id="rId30"/>
    </p:embeddedFont>
    <p:embeddedFont>
      <p:font typeface="Playfair Display Bold" panose="020B0604020202020204" charset="0"/>
      <p:regular r:id="rId31"/>
    </p:embeddedFont>
    <p:embeddedFont>
      <p:font typeface="Playfair Display Heavy"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5" d="100"/>
          <a:sy n="65" d="100"/>
        </p:scale>
        <p:origin x="10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2" Type="http://schemas.openxmlformats.org/officeDocument/2006/relationships/image" Target="../media/image56.sv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pn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4.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image" Target="../media/image1.jpeg"/><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4.png"/><Relationship Id="rId9" Type="http://schemas.openxmlformats.org/officeDocument/2006/relationships/image" Target="../media/image79.png"/><Relationship Id="rId1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7.sv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590" r="-1882" b="-6083"/>
            </a:stretch>
          </a:blipFill>
        </p:spPr>
        <p:txBody>
          <a:bodyPr/>
          <a:lstStyle/>
          <a:p>
            <a:endParaRPr lang="en-US"/>
          </a:p>
        </p:txBody>
      </p:sp>
      <p:sp>
        <p:nvSpPr>
          <p:cNvPr id="3" name="Freeform 3"/>
          <p:cNvSpPr/>
          <p:nvPr/>
        </p:nvSpPr>
        <p:spPr>
          <a:xfrm>
            <a:off x="8290764" y="927813"/>
            <a:ext cx="2327450" cy="2488333"/>
          </a:xfrm>
          <a:custGeom>
            <a:avLst/>
            <a:gdLst/>
            <a:ahLst/>
            <a:cxnLst/>
            <a:rect l="l" t="t" r="r" b="b"/>
            <a:pathLst>
              <a:path w="2327450" h="2488333">
                <a:moveTo>
                  <a:pt x="0" y="0"/>
                </a:moveTo>
                <a:lnTo>
                  <a:pt x="2327450" y="0"/>
                </a:lnTo>
                <a:lnTo>
                  <a:pt x="2327450" y="2488333"/>
                </a:lnTo>
                <a:lnTo>
                  <a:pt x="0" y="2488333"/>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835172" y="4076750"/>
            <a:ext cx="2287202" cy="1928873"/>
            <a:chOff x="0" y="0"/>
            <a:chExt cx="3049602" cy="2571831"/>
          </a:xfrm>
        </p:grpSpPr>
        <p:sp>
          <p:nvSpPr>
            <p:cNvPr id="5" name="Freeform 5"/>
            <p:cNvSpPr/>
            <p:nvPr/>
          </p:nvSpPr>
          <p:spPr>
            <a:xfrm>
              <a:off x="215423" y="205851"/>
              <a:ext cx="2552026" cy="2070331"/>
            </a:xfrm>
            <a:custGeom>
              <a:avLst/>
              <a:gdLst/>
              <a:ahLst/>
              <a:cxnLst/>
              <a:rect l="l" t="t" r="r" b="b"/>
              <a:pathLst>
                <a:path w="2552026" h="2070331">
                  <a:moveTo>
                    <a:pt x="0" y="0"/>
                  </a:moveTo>
                  <a:lnTo>
                    <a:pt x="2552026" y="0"/>
                  </a:lnTo>
                  <a:lnTo>
                    <a:pt x="2552026" y="2070331"/>
                  </a:lnTo>
                  <a:lnTo>
                    <a:pt x="0" y="2070331"/>
                  </a:lnTo>
                  <a:lnTo>
                    <a:pt x="0" y="0"/>
                  </a:lnTo>
                  <a:close/>
                </a:path>
              </a:pathLst>
            </a:custGeom>
            <a:blipFill>
              <a:blip r:embed="rId4"/>
              <a:stretch>
                <a:fillRect/>
              </a:stretch>
            </a:blipFill>
          </p:spPr>
          <p:txBody>
            <a:bodyPr/>
            <a:lstStyle/>
            <a:p>
              <a:endParaRPr lang="en-US"/>
            </a:p>
          </p:txBody>
        </p:sp>
        <p:sp>
          <p:nvSpPr>
            <p:cNvPr id="6" name="Freeform 6"/>
            <p:cNvSpPr/>
            <p:nvPr/>
          </p:nvSpPr>
          <p:spPr>
            <a:xfrm>
              <a:off x="0" y="0"/>
              <a:ext cx="3049602" cy="2571831"/>
            </a:xfrm>
            <a:custGeom>
              <a:avLst/>
              <a:gdLst/>
              <a:ahLst/>
              <a:cxnLst/>
              <a:rect l="l" t="t" r="r" b="b"/>
              <a:pathLst>
                <a:path w="3049602" h="2571831">
                  <a:moveTo>
                    <a:pt x="0" y="0"/>
                  </a:moveTo>
                  <a:lnTo>
                    <a:pt x="3049602" y="0"/>
                  </a:lnTo>
                  <a:lnTo>
                    <a:pt x="3049602" y="2571831"/>
                  </a:lnTo>
                  <a:lnTo>
                    <a:pt x="0" y="2571831"/>
                  </a:lnTo>
                  <a:lnTo>
                    <a:pt x="0" y="0"/>
                  </a:lnTo>
                  <a:close/>
                </a:path>
              </a:pathLst>
            </a:custGeom>
            <a:blipFill>
              <a:blip r:embed="rId5"/>
              <a:stretch>
                <a:fillRect/>
              </a:stretch>
            </a:blipFill>
          </p:spPr>
          <p:txBody>
            <a:bodyPr/>
            <a:lstStyle/>
            <a:p>
              <a:endParaRPr lang="en-US"/>
            </a:p>
          </p:txBody>
        </p:sp>
      </p:grpSp>
      <p:grpSp>
        <p:nvGrpSpPr>
          <p:cNvPr id="7" name="Group 7"/>
          <p:cNvGrpSpPr/>
          <p:nvPr/>
        </p:nvGrpSpPr>
        <p:grpSpPr>
          <a:xfrm>
            <a:off x="4293824" y="3852264"/>
            <a:ext cx="2553390" cy="2153359"/>
            <a:chOff x="0" y="0"/>
            <a:chExt cx="3404520" cy="2871145"/>
          </a:xfrm>
        </p:grpSpPr>
        <p:sp>
          <p:nvSpPr>
            <p:cNvPr id="8" name="Freeform 8"/>
            <p:cNvSpPr/>
            <p:nvPr/>
          </p:nvSpPr>
          <p:spPr>
            <a:xfrm>
              <a:off x="406326" y="407693"/>
              <a:ext cx="2727262" cy="2181585"/>
            </a:xfrm>
            <a:custGeom>
              <a:avLst/>
              <a:gdLst/>
              <a:ahLst/>
              <a:cxnLst/>
              <a:rect l="l" t="t" r="r" b="b"/>
              <a:pathLst>
                <a:path w="2727262" h="2181585">
                  <a:moveTo>
                    <a:pt x="0" y="0"/>
                  </a:moveTo>
                  <a:lnTo>
                    <a:pt x="2727262" y="0"/>
                  </a:lnTo>
                  <a:lnTo>
                    <a:pt x="2727262" y="2181585"/>
                  </a:lnTo>
                  <a:lnTo>
                    <a:pt x="0" y="2181585"/>
                  </a:lnTo>
                  <a:lnTo>
                    <a:pt x="0" y="0"/>
                  </a:lnTo>
                  <a:close/>
                </a:path>
              </a:pathLst>
            </a:custGeom>
            <a:blipFill>
              <a:blip r:embed="rId6"/>
              <a:stretch>
                <a:fillRect l="-18170" t="-17716" r="-20371" b="-12179"/>
              </a:stretch>
            </a:blipFill>
          </p:spPr>
          <p:txBody>
            <a:bodyPr/>
            <a:lstStyle/>
            <a:p>
              <a:endParaRPr lang="en-US"/>
            </a:p>
          </p:txBody>
        </p:sp>
        <p:sp>
          <p:nvSpPr>
            <p:cNvPr id="9" name="Freeform 9"/>
            <p:cNvSpPr/>
            <p:nvPr/>
          </p:nvSpPr>
          <p:spPr>
            <a:xfrm>
              <a:off x="0" y="0"/>
              <a:ext cx="3404520" cy="2871145"/>
            </a:xfrm>
            <a:custGeom>
              <a:avLst/>
              <a:gdLst/>
              <a:ahLst/>
              <a:cxnLst/>
              <a:rect l="l" t="t" r="r" b="b"/>
              <a:pathLst>
                <a:path w="3404520" h="2871145">
                  <a:moveTo>
                    <a:pt x="0" y="0"/>
                  </a:moveTo>
                  <a:lnTo>
                    <a:pt x="3404520" y="0"/>
                  </a:lnTo>
                  <a:lnTo>
                    <a:pt x="3404520" y="2871145"/>
                  </a:lnTo>
                  <a:lnTo>
                    <a:pt x="0" y="2871145"/>
                  </a:lnTo>
                  <a:lnTo>
                    <a:pt x="0" y="0"/>
                  </a:lnTo>
                  <a:close/>
                </a:path>
              </a:pathLst>
            </a:custGeom>
            <a:blipFill>
              <a:blip r:embed="rId5"/>
              <a:stretch>
                <a:fillRect/>
              </a:stretch>
            </a:blipFill>
          </p:spPr>
          <p:txBody>
            <a:bodyPr/>
            <a:lstStyle/>
            <a:p>
              <a:endParaRPr lang="en-US"/>
            </a:p>
          </p:txBody>
        </p:sp>
      </p:grpSp>
      <p:sp>
        <p:nvSpPr>
          <p:cNvPr id="10" name="Freeform 10"/>
          <p:cNvSpPr/>
          <p:nvPr/>
        </p:nvSpPr>
        <p:spPr>
          <a:xfrm>
            <a:off x="14554471" y="1593830"/>
            <a:ext cx="2153725" cy="1666741"/>
          </a:xfrm>
          <a:custGeom>
            <a:avLst/>
            <a:gdLst/>
            <a:ahLst/>
            <a:cxnLst/>
            <a:rect l="l" t="t" r="r" b="b"/>
            <a:pathLst>
              <a:path w="2153725" h="1666741">
                <a:moveTo>
                  <a:pt x="0" y="0"/>
                </a:moveTo>
                <a:lnTo>
                  <a:pt x="2153725" y="0"/>
                </a:lnTo>
                <a:lnTo>
                  <a:pt x="2153725" y="1666741"/>
                </a:lnTo>
                <a:lnTo>
                  <a:pt x="0" y="1666741"/>
                </a:lnTo>
                <a:lnTo>
                  <a:pt x="0" y="0"/>
                </a:lnTo>
                <a:close/>
              </a:path>
            </a:pathLst>
          </a:custGeom>
          <a:blipFill>
            <a:blip r:embed="rId7"/>
            <a:stretch>
              <a:fillRect l="-9119" t="-4359" r="-6332" b="-7528"/>
            </a:stretch>
          </a:blipFill>
        </p:spPr>
        <p:txBody>
          <a:bodyPr/>
          <a:lstStyle/>
          <a:p>
            <a:endParaRPr lang="en-US"/>
          </a:p>
        </p:txBody>
      </p:sp>
      <p:sp>
        <p:nvSpPr>
          <p:cNvPr id="11" name="Freeform 11"/>
          <p:cNvSpPr/>
          <p:nvPr/>
        </p:nvSpPr>
        <p:spPr>
          <a:xfrm>
            <a:off x="14364027" y="1341179"/>
            <a:ext cx="2534613" cy="2137524"/>
          </a:xfrm>
          <a:custGeom>
            <a:avLst/>
            <a:gdLst/>
            <a:ahLst/>
            <a:cxnLst/>
            <a:rect l="l" t="t" r="r" b="b"/>
            <a:pathLst>
              <a:path w="2534613" h="2137524">
                <a:moveTo>
                  <a:pt x="0" y="0"/>
                </a:moveTo>
                <a:lnTo>
                  <a:pt x="2534613" y="0"/>
                </a:lnTo>
                <a:lnTo>
                  <a:pt x="2534613" y="2137524"/>
                </a:lnTo>
                <a:lnTo>
                  <a:pt x="0" y="2137524"/>
                </a:lnTo>
                <a:lnTo>
                  <a:pt x="0" y="0"/>
                </a:lnTo>
                <a:close/>
              </a:path>
            </a:pathLst>
          </a:custGeom>
          <a:blipFill>
            <a:blip r:embed="rId5"/>
            <a:stretch>
              <a:fillRect/>
            </a:stretch>
          </a:blipFill>
        </p:spPr>
        <p:txBody>
          <a:bodyPr/>
          <a:lstStyle/>
          <a:p>
            <a:endParaRPr lang="en-US"/>
          </a:p>
        </p:txBody>
      </p:sp>
      <p:sp>
        <p:nvSpPr>
          <p:cNvPr id="12" name="Freeform 12"/>
          <p:cNvSpPr/>
          <p:nvPr/>
        </p:nvSpPr>
        <p:spPr>
          <a:xfrm>
            <a:off x="12498714" y="4104238"/>
            <a:ext cx="1962273" cy="1573802"/>
          </a:xfrm>
          <a:custGeom>
            <a:avLst/>
            <a:gdLst/>
            <a:ahLst/>
            <a:cxnLst/>
            <a:rect l="l" t="t" r="r" b="b"/>
            <a:pathLst>
              <a:path w="1962273" h="1573802">
                <a:moveTo>
                  <a:pt x="0" y="0"/>
                </a:moveTo>
                <a:lnTo>
                  <a:pt x="1962273" y="0"/>
                </a:lnTo>
                <a:lnTo>
                  <a:pt x="1962273" y="1573802"/>
                </a:lnTo>
                <a:lnTo>
                  <a:pt x="0" y="1573802"/>
                </a:lnTo>
                <a:lnTo>
                  <a:pt x="0" y="0"/>
                </a:lnTo>
                <a:close/>
              </a:path>
            </a:pathLst>
          </a:custGeom>
          <a:blipFill>
            <a:blip r:embed="rId8"/>
            <a:stretch>
              <a:fillRect l="-3704" r="-7370" b="-3869"/>
            </a:stretch>
          </a:blipFill>
        </p:spPr>
        <p:txBody>
          <a:bodyPr/>
          <a:lstStyle/>
          <a:p>
            <a:endParaRPr lang="en-US"/>
          </a:p>
        </p:txBody>
      </p:sp>
      <p:sp>
        <p:nvSpPr>
          <p:cNvPr id="13" name="Freeform 13"/>
          <p:cNvSpPr/>
          <p:nvPr/>
        </p:nvSpPr>
        <p:spPr>
          <a:xfrm>
            <a:off x="12158328" y="3776655"/>
            <a:ext cx="2643045" cy="2228968"/>
          </a:xfrm>
          <a:custGeom>
            <a:avLst/>
            <a:gdLst/>
            <a:ahLst/>
            <a:cxnLst/>
            <a:rect l="l" t="t" r="r" b="b"/>
            <a:pathLst>
              <a:path w="2643045" h="2228968">
                <a:moveTo>
                  <a:pt x="0" y="0"/>
                </a:moveTo>
                <a:lnTo>
                  <a:pt x="2643045" y="0"/>
                </a:lnTo>
                <a:lnTo>
                  <a:pt x="2643045" y="2228968"/>
                </a:lnTo>
                <a:lnTo>
                  <a:pt x="0" y="2228968"/>
                </a:lnTo>
                <a:lnTo>
                  <a:pt x="0" y="0"/>
                </a:lnTo>
                <a:close/>
              </a:path>
            </a:pathLst>
          </a:custGeom>
          <a:blipFill>
            <a:blip r:embed="rId5"/>
            <a:stretch>
              <a:fillRect/>
            </a:stretch>
          </a:blipFill>
        </p:spPr>
        <p:txBody>
          <a:bodyPr/>
          <a:lstStyle/>
          <a:p>
            <a:endParaRPr lang="en-US"/>
          </a:p>
        </p:txBody>
      </p:sp>
      <p:sp>
        <p:nvSpPr>
          <p:cNvPr id="14" name="Freeform 14"/>
          <p:cNvSpPr/>
          <p:nvPr/>
        </p:nvSpPr>
        <p:spPr>
          <a:xfrm>
            <a:off x="7475864" y="3561042"/>
            <a:ext cx="3957250" cy="2444581"/>
          </a:xfrm>
          <a:custGeom>
            <a:avLst/>
            <a:gdLst/>
            <a:ahLst/>
            <a:cxnLst/>
            <a:rect l="l" t="t" r="r" b="b"/>
            <a:pathLst>
              <a:path w="3957250" h="2444581">
                <a:moveTo>
                  <a:pt x="0" y="0"/>
                </a:moveTo>
                <a:lnTo>
                  <a:pt x="3957250" y="0"/>
                </a:lnTo>
                <a:lnTo>
                  <a:pt x="3957250" y="2444581"/>
                </a:lnTo>
                <a:lnTo>
                  <a:pt x="0" y="2444581"/>
                </a:lnTo>
                <a:lnTo>
                  <a:pt x="0" y="0"/>
                </a:lnTo>
                <a:close/>
              </a:path>
            </a:pathLst>
          </a:custGeom>
          <a:blipFill>
            <a:blip r:embed="rId9"/>
            <a:stretch>
              <a:fillRect/>
            </a:stretch>
          </a:blipFill>
        </p:spPr>
        <p:txBody>
          <a:bodyPr/>
          <a:lstStyle/>
          <a:p>
            <a:endParaRPr lang="en-US"/>
          </a:p>
        </p:txBody>
      </p:sp>
      <p:sp>
        <p:nvSpPr>
          <p:cNvPr id="15" name="Freeform 15"/>
          <p:cNvSpPr/>
          <p:nvPr/>
        </p:nvSpPr>
        <p:spPr>
          <a:xfrm>
            <a:off x="12317730" y="1394813"/>
            <a:ext cx="1619988" cy="2064775"/>
          </a:xfrm>
          <a:custGeom>
            <a:avLst/>
            <a:gdLst/>
            <a:ahLst/>
            <a:cxnLst/>
            <a:rect l="l" t="t" r="r" b="b"/>
            <a:pathLst>
              <a:path w="1619988" h="2064775">
                <a:moveTo>
                  <a:pt x="0" y="0"/>
                </a:moveTo>
                <a:lnTo>
                  <a:pt x="1619989" y="0"/>
                </a:lnTo>
                <a:lnTo>
                  <a:pt x="1619989" y="2064775"/>
                </a:lnTo>
                <a:lnTo>
                  <a:pt x="0" y="2064775"/>
                </a:lnTo>
                <a:lnTo>
                  <a:pt x="0" y="0"/>
                </a:lnTo>
                <a:close/>
              </a:path>
            </a:pathLst>
          </a:custGeom>
          <a:blipFill>
            <a:blip r:embed="rId10"/>
            <a:stretch>
              <a:fillRect/>
            </a:stretch>
          </a:blipFill>
        </p:spPr>
        <p:txBody>
          <a:bodyPr/>
          <a:lstStyle/>
          <a:p>
            <a:endParaRPr lang="en-US"/>
          </a:p>
        </p:txBody>
      </p:sp>
      <p:sp>
        <p:nvSpPr>
          <p:cNvPr id="16" name="Freeform 16"/>
          <p:cNvSpPr/>
          <p:nvPr/>
        </p:nvSpPr>
        <p:spPr>
          <a:xfrm>
            <a:off x="12158328" y="1250389"/>
            <a:ext cx="1990468" cy="2418185"/>
          </a:xfrm>
          <a:custGeom>
            <a:avLst/>
            <a:gdLst/>
            <a:ahLst/>
            <a:cxnLst/>
            <a:rect l="l" t="t" r="r" b="b"/>
            <a:pathLst>
              <a:path w="1990468" h="2418185">
                <a:moveTo>
                  <a:pt x="0" y="0"/>
                </a:moveTo>
                <a:lnTo>
                  <a:pt x="1990468" y="0"/>
                </a:lnTo>
                <a:lnTo>
                  <a:pt x="1990468" y="2418185"/>
                </a:lnTo>
                <a:lnTo>
                  <a:pt x="0" y="2418185"/>
                </a:lnTo>
                <a:lnTo>
                  <a:pt x="0" y="0"/>
                </a:lnTo>
                <a:close/>
              </a:path>
            </a:pathLst>
          </a:custGeom>
          <a:blipFill>
            <a:blip r:embed="rId11"/>
            <a:stretch>
              <a:fillRect/>
            </a:stretch>
          </a:blipFill>
        </p:spPr>
        <p:txBody>
          <a:bodyPr/>
          <a:lstStyle/>
          <a:p>
            <a:endParaRPr lang="en-US"/>
          </a:p>
        </p:txBody>
      </p:sp>
      <p:grpSp>
        <p:nvGrpSpPr>
          <p:cNvPr id="17" name="Group 17"/>
          <p:cNvGrpSpPr/>
          <p:nvPr/>
        </p:nvGrpSpPr>
        <p:grpSpPr>
          <a:xfrm>
            <a:off x="1858350" y="1341179"/>
            <a:ext cx="2747495" cy="2379394"/>
            <a:chOff x="0" y="0"/>
            <a:chExt cx="3663326" cy="3172525"/>
          </a:xfrm>
        </p:grpSpPr>
        <p:sp>
          <p:nvSpPr>
            <p:cNvPr id="18" name="Freeform 18"/>
            <p:cNvSpPr/>
            <p:nvPr/>
          </p:nvSpPr>
          <p:spPr>
            <a:xfrm>
              <a:off x="162741" y="199808"/>
              <a:ext cx="3354258" cy="2610341"/>
            </a:xfrm>
            <a:custGeom>
              <a:avLst/>
              <a:gdLst/>
              <a:ahLst/>
              <a:cxnLst/>
              <a:rect l="l" t="t" r="r" b="b"/>
              <a:pathLst>
                <a:path w="3354258" h="2610341">
                  <a:moveTo>
                    <a:pt x="0" y="0"/>
                  </a:moveTo>
                  <a:lnTo>
                    <a:pt x="3354258" y="0"/>
                  </a:lnTo>
                  <a:lnTo>
                    <a:pt x="3354258" y="2610342"/>
                  </a:lnTo>
                  <a:lnTo>
                    <a:pt x="0" y="2610342"/>
                  </a:lnTo>
                  <a:lnTo>
                    <a:pt x="0" y="0"/>
                  </a:lnTo>
                  <a:close/>
                </a:path>
              </a:pathLst>
            </a:custGeom>
            <a:blipFill>
              <a:blip r:embed="rId12"/>
              <a:stretch>
                <a:fillRect l="-2200" r="-2200"/>
              </a:stretch>
            </a:blipFill>
          </p:spPr>
          <p:txBody>
            <a:bodyPr/>
            <a:lstStyle/>
            <a:p>
              <a:endParaRPr lang="en-US"/>
            </a:p>
          </p:txBody>
        </p:sp>
        <p:sp>
          <p:nvSpPr>
            <p:cNvPr id="19" name="Freeform 19"/>
            <p:cNvSpPr/>
            <p:nvPr/>
          </p:nvSpPr>
          <p:spPr>
            <a:xfrm>
              <a:off x="0" y="0"/>
              <a:ext cx="3663326" cy="3172525"/>
            </a:xfrm>
            <a:custGeom>
              <a:avLst/>
              <a:gdLst/>
              <a:ahLst/>
              <a:cxnLst/>
              <a:rect l="l" t="t" r="r" b="b"/>
              <a:pathLst>
                <a:path w="3663326" h="3172525">
                  <a:moveTo>
                    <a:pt x="0" y="0"/>
                  </a:moveTo>
                  <a:lnTo>
                    <a:pt x="3663326" y="0"/>
                  </a:lnTo>
                  <a:lnTo>
                    <a:pt x="3663326" y="3172525"/>
                  </a:lnTo>
                  <a:lnTo>
                    <a:pt x="0" y="3172525"/>
                  </a:lnTo>
                  <a:lnTo>
                    <a:pt x="0" y="0"/>
                  </a:lnTo>
                  <a:close/>
                </a:path>
              </a:pathLst>
            </a:custGeom>
            <a:blipFill>
              <a:blip r:embed="rId5"/>
              <a:stretch>
                <a:fillRect l="-1345" r="-1345"/>
              </a:stretch>
            </a:blipFill>
          </p:spPr>
          <p:txBody>
            <a:bodyPr/>
            <a:lstStyle/>
            <a:p>
              <a:endParaRPr lang="en-US"/>
            </a:p>
          </p:txBody>
        </p:sp>
      </p:grpSp>
      <p:sp>
        <p:nvSpPr>
          <p:cNvPr id="20" name="Freeform 20"/>
          <p:cNvSpPr/>
          <p:nvPr/>
        </p:nvSpPr>
        <p:spPr>
          <a:xfrm>
            <a:off x="5027871" y="1510593"/>
            <a:ext cx="1521142" cy="2002303"/>
          </a:xfrm>
          <a:custGeom>
            <a:avLst/>
            <a:gdLst/>
            <a:ahLst/>
            <a:cxnLst/>
            <a:rect l="l" t="t" r="r" b="b"/>
            <a:pathLst>
              <a:path w="1521142" h="2002303">
                <a:moveTo>
                  <a:pt x="0" y="0"/>
                </a:moveTo>
                <a:lnTo>
                  <a:pt x="1521142" y="0"/>
                </a:lnTo>
                <a:lnTo>
                  <a:pt x="1521142" y="2002304"/>
                </a:lnTo>
                <a:lnTo>
                  <a:pt x="0" y="2002304"/>
                </a:lnTo>
                <a:lnTo>
                  <a:pt x="0" y="0"/>
                </a:lnTo>
                <a:close/>
              </a:path>
            </a:pathLst>
          </a:custGeom>
          <a:blipFill>
            <a:blip r:embed="rId13"/>
            <a:stretch>
              <a:fillRect l="-2264" b="-3586"/>
            </a:stretch>
          </a:blipFill>
        </p:spPr>
        <p:txBody>
          <a:bodyPr/>
          <a:lstStyle/>
          <a:p>
            <a:endParaRPr lang="en-US"/>
          </a:p>
        </p:txBody>
      </p:sp>
      <p:sp>
        <p:nvSpPr>
          <p:cNvPr id="21" name="Freeform 21"/>
          <p:cNvSpPr/>
          <p:nvPr/>
        </p:nvSpPr>
        <p:spPr>
          <a:xfrm>
            <a:off x="4824920" y="1341179"/>
            <a:ext cx="1927044" cy="2341132"/>
          </a:xfrm>
          <a:custGeom>
            <a:avLst/>
            <a:gdLst/>
            <a:ahLst/>
            <a:cxnLst/>
            <a:rect l="l" t="t" r="r" b="b"/>
            <a:pathLst>
              <a:path w="1927044" h="2341132">
                <a:moveTo>
                  <a:pt x="0" y="0"/>
                </a:moveTo>
                <a:lnTo>
                  <a:pt x="1927044" y="0"/>
                </a:lnTo>
                <a:lnTo>
                  <a:pt x="1927044" y="2341132"/>
                </a:lnTo>
                <a:lnTo>
                  <a:pt x="0" y="2341132"/>
                </a:lnTo>
                <a:lnTo>
                  <a:pt x="0" y="0"/>
                </a:lnTo>
                <a:close/>
              </a:path>
            </a:pathLst>
          </a:custGeom>
          <a:blipFill>
            <a:blip r:embed="rId11"/>
            <a:stretch>
              <a:fillRect/>
            </a:stretch>
          </a:blipFill>
        </p:spPr>
        <p:txBody>
          <a:bodyPr/>
          <a:lstStyle/>
          <a:p>
            <a:endParaRPr lang="en-US"/>
          </a:p>
        </p:txBody>
      </p:sp>
      <p:sp>
        <p:nvSpPr>
          <p:cNvPr id="22" name="Freeform 22"/>
          <p:cNvSpPr/>
          <p:nvPr/>
        </p:nvSpPr>
        <p:spPr>
          <a:xfrm>
            <a:off x="15088864" y="3889987"/>
            <a:ext cx="1692509" cy="2115636"/>
          </a:xfrm>
          <a:custGeom>
            <a:avLst/>
            <a:gdLst/>
            <a:ahLst/>
            <a:cxnLst/>
            <a:rect l="l" t="t" r="r" b="b"/>
            <a:pathLst>
              <a:path w="1692509" h="2115636">
                <a:moveTo>
                  <a:pt x="0" y="0"/>
                </a:moveTo>
                <a:lnTo>
                  <a:pt x="1692508" y="0"/>
                </a:lnTo>
                <a:lnTo>
                  <a:pt x="1692508" y="2115636"/>
                </a:lnTo>
                <a:lnTo>
                  <a:pt x="0" y="2115636"/>
                </a:lnTo>
                <a:lnTo>
                  <a:pt x="0" y="0"/>
                </a:lnTo>
                <a:close/>
              </a:path>
            </a:pathLst>
          </a:custGeom>
          <a:blipFill>
            <a:blip r:embed="rId14"/>
            <a:stretch>
              <a:fillRect/>
            </a:stretch>
          </a:blipFill>
        </p:spPr>
        <p:txBody>
          <a:bodyPr/>
          <a:lstStyle/>
          <a:p>
            <a:endParaRPr lang="en-US"/>
          </a:p>
        </p:txBody>
      </p:sp>
      <p:sp>
        <p:nvSpPr>
          <p:cNvPr id="23" name="Freeform 23"/>
          <p:cNvSpPr/>
          <p:nvPr/>
        </p:nvSpPr>
        <p:spPr>
          <a:xfrm>
            <a:off x="14971596" y="3720573"/>
            <a:ext cx="1927044" cy="2341132"/>
          </a:xfrm>
          <a:custGeom>
            <a:avLst/>
            <a:gdLst/>
            <a:ahLst/>
            <a:cxnLst/>
            <a:rect l="l" t="t" r="r" b="b"/>
            <a:pathLst>
              <a:path w="1927044" h="2341132">
                <a:moveTo>
                  <a:pt x="0" y="0"/>
                </a:moveTo>
                <a:lnTo>
                  <a:pt x="1927044" y="0"/>
                </a:lnTo>
                <a:lnTo>
                  <a:pt x="1927044" y="2341132"/>
                </a:lnTo>
                <a:lnTo>
                  <a:pt x="0" y="2341132"/>
                </a:lnTo>
                <a:lnTo>
                  <a:pt x="0" y="0"/>
                </a:lnTo>
                <a:close/>
              </a:path>
            </a:pathLst>
          </a:custGeom>
          <a:blipFill>
            <a:blip r:embed="rId11"/>
            <a:stretch>
              <a:fillRect/>
            </a:stretch>
          </a:blipFill>
        </p:spPr>
        <p:txBody>
          <a:bodyPr/>
          <a:lstStyle/>
          <a:p>
            <a:endParaRPr lang="en-US"/>
          </a:p>
        </p:txBody>
      </p:sp>
      <p:sp>
        <p:nvSpPr>
          <p:cNvPr id="24" name="Freeform 24"/>
          <p:cNvSpPr/>
          <p:nvPr/>
        </p:nvSpPr>
        <p:spPr>
          <a:xfrm>
            <a:off x="1730397" y="6396148"/>
            <a:ext cx="4541819" cy="2242523"/>
          </a:xfrm>
          <a:custGeom>
            <a:avLst/>
            <a:gdLst/>
            <a:ahLst/>
            <a:cxnLst/>
            <a:rect l="l" t="t" r="r" b="b"/>
            <a:pathLst>
              <a:path w="4541819" h="2242523">
                <a:moveTo>
                  <a:pt x="0" y="0"/>
                </a:moveTo>
                <a:lnTo>
                  <a:pt x="4541820" y="0"/>
                </a:lnTo>
                <a:lnTo>
                  <a:pt x="4541820" y="2242523"/>
                </a:lnTo>
                <a:lnTo>
                  <a:pt x="0" y="2242523"/>
                </a:lnTo>
                <a:lnTo>
                  <a:pt x="0" y="0"/>
                </a:lnTo>
                <a:close/>
              </a:path>
            </a:pathLst>
          </a:custGeom>
          <a:blipFill>
            <a:blip r:embed="rId15"/>
            <a:stretch>
              <a:fillRect/>
            </a:stretch>
          </a:blipFill>
        </p:spPr>
        <p:txBody>
          <a:bodyPr/>
          <a:lstStyle/>
          <a:p>
            <a:endParaRPr lang="en-US"/>
          </a:p>
        </p:txBody>
      </p:sp>
      <p:sp>
        <p:nvSpPr>
          <p:cNvPr id="25" name="TextBox 25"/>
          <p:cNvSpPr txBox="1"/>
          <p:nvPr/>
        </p:nvSpPr>
        <p:spPr>
          <a:xfrm>
            <a:off x="7178752" y="8625705"/>
            <a:ext cx="9788724" cy="1377312"/>
          </a:xfrm>
          <a:prstGeom prst="rect">
            <a:avLst/>
          </a:prstGeom>
        </p:spPr>
        <p:txBody>
          <a:bodyPr lIns="0" tIns="0" rIns="0" bIns="0" rtlCol="0" anchor="t">
            <a:spAutoFit/>
          </a:bodyPr>
          <a:lstStyle/>
          <a:p>
            <a:pPr algn="ctr">
              <a:lnSpc>
                <a:spcPts val="11308"/>
              </a:lnSpc>
            </a:pPr>
            <a:r>
              <a:rPr lang="en-US" sz="8077" b="1">
                <a:solidFill>
                  <a:srgbClr val="000000"/>
                </a:solidFill>
                <a:latin typeface="Playfair Display Bold"/>
                <a:ea typeface="Playfair Display Bold"/>
                <a:cs typeface="Playfair Display Bold"/>
                <a:sym typeface="Playfair Display Bold"/>
              </a:rPr>
              <a:t>Reflections Program</a:t>
            </a:r>
          </a:p>
        </p:txBody>
      </p:sp>
      <p:sp>
        <p:nvSpPr>
          <p:cNvPr id="26" name="TextBox 26"/>
          <p:cNvSpPr txBox="1"/>
          <p:nvPr/>
        </p:nvSpPr>
        <p:spPr>
          <a:xfrm>
            <a:off x="1193259" y="8467221"/>
            <a:ext cx="5858229" cy="1546584"/>
          </a:xfrm>
          <a:prstGeom prst="rect">
            <a:avLst/>
          </a:prstGeom>
        </p:spPr>
        <p:txBody>
          <a:bodyPr lIns="0" tIns="0" rIns="0" bIns="0" rtlCol="0" anchor="t">
            <a:spAutoFit/>
          </a:bodyPr>
          <a:lstStyle/>
          <a:p>
            <a:pPr algn="ctr">
              <a:lnSpc>
                <a:spcPts val="12695"/>
              </a:lnSpc>
            </a:pPr>
            <a:r>
              <a:rPr lang="en-US" sz="9068" b="1">
                <a:solidFill>
                  <a:srgbClr val="000000"/>
                </a:solidFill>
                <a:latin typeface="Playfair Display Bold"/>
                <a:ea typeface="Playfair Display Bold"/>
                <a:cs typeface="Playfair Display Bold"/>
                <a:sym typeface="Playfair Display Bold"/>
              </a:rPr>
              <a:t>2026-2027</a:t>
            </a:r>
          </a:p>
        </p:txBody>
      </p:sp>
      <p:sp>
        <p:nvSpPr>
          <p:cNvPr id="27" name="Freeform 27"/>
          <p:cNvSpPr/>
          <p:nvPr/>
        </p:nvSpPr>
        <p:spPr>
          <a:xfrm>
            <a:off x="12425658" y="6396148"/>
            <a:ext cx="4541819" cy="2242523"/>
          </a:xfrm>
          <a:custGeom>
            <a:avLst/>
            <a:gdLst/>
            <a:ahLst/>
            <a:cxnLst/>
            <a:rect l="l" t="t" r="r" b="b"/>
            <a:pathLst>
              <a:path w="4541819" h="2242523">
                <a:moveTo>
                  <a:pt x="0" y="0"/>
                </a:moveTo>
                <a:lnTo>
                  <a:pt x="4541819" y="0"/>
                </a:lnTo>
                <a:lnTo>
                  <a:pt x="4541819" y="2242523"/>
                </a:lnTo>
                <a:lnTo>
                  <a:pt x="0" y="2242523"/>
                </a:lnTo>
                <a:lnTo>
                  <a:pt x="0" y="0"/>
                </a:lnTo>
                <a:close/>
              </a:path>
            </a:pathLst>
          </a:custGeom>
          <a:blipFill>
            <a:blip r:embed="rId15"/>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0" y="-28575"/>
            <a:ext cx="18514089" cy="1729287"/>
            <a:chOff x="0" y="0"/>
            <a:chExt cx="4876139" cy="455450"/>
          </a:xfrm>
        </p:grpSpPr>
        <p:sp>
          <p:nvSpPr>
            <p:cNvPr id="3" name="Freeform 3"/>
            <p:cNvSpPr/>
            <p:nvPr/>
          </p:nvSpPr>
          <p:spPr>
            <a:xfrm>
              <a:off x="0" y="0"/>
              <a:ext cx="4876138" cy="455450"/>
            </a:xfrm>
            <a:custGeom>
              <a:avLst/>
              <a:gdLst/>
              <a:ahLst/>
              <a:cxnLst/>
              <a:rect l="l" t="t" r="r" b="b"/>
              <a:pathLst>
                <a:path w="4876138" h="455450">
                  <a:moveTo>
                    <a:pt x="0" y="0"/>
                  </a:moveTo>
                  <a:lnTo>
                    <a:pt x="4876138" y="0"/>
                  </a:lnTo>
                  <a:lnTo>
                    <a:pt x="4876138" y="455450"/>
                  </a:lnTo>
                  <a:lnTo>
                    <a:pt x="0" y="455450"/>
                  </a:lnTo>
                  <a:close/>
                </a:path>
              </a:pathLst>
            </a:custGeom>
            <a:solidFill>
              <a:srgbClr val="1F222B"/>
            </a:solidFill>
          </p:spPr>
          <p:txBody>
            <a:bodyPr/>
            <a:lstStyle/>
            <a:p>
              <a:endParaRPr lang="en-US"/>
            </a:p>
          </p:txBody>
        </p:sp>
        <p:sp>
          <p:nvSpPr>
            <p:cNvPr id="4" name="TextBox 4"/>
            <p:cNvSpPr txBox="1"/>
            <p:nvPr/>
          </p:nvSpPr>
          <p:spPr>
            <a:xfrm>
              <a:off x="0" y="0"/>
              <a:ext cx="4876139" cy="455450"/>
            </a:xfrm>
            <a:prstGeom prst="rect">
              <a:avLst/>
            </a:prstGeom>
          </p:spPr>
          <p:txBody>
            <a:bodyPr lIns="50800" tIns="50800" rIns="50800" bIns="50800" rtlCol="0" anchor="ctr"/>
            <a:lstStyle/>
            <a:p>
              <a:pPr algn="ctr">
                <a:lnSpc>
                  <a:spcPts val="2663"/>
                </a:lnSpc>
              </a:pPr>
              <a:endParaRPr/>
            </a:p>
          </p:txBody>
        </p:sp>
      </p:grpSp>
      <p:grpSp>
        <p:nvGrpSpPr>
          <p:cNvPr id="5" name="Group 5"/>
          <p:cNvGrpSpPr/>
          <p:nvPr/>
        </p:nvGrpSpPr>
        <p:grpSpPr>
          <a:xfrm>
            <a:off x="6588379" y="2127367"/>
            <a:ext cx="5879953" cy="7582642"/>
            <a:chOff x="0" y="0"/>
            <a:chExt cx="7839937" cy="10110189"/>
          </a:xfrm>
        </p:grpSpPr>
        <p:sp>
          <p:nvSpPr>
            <p:cNvPr id="6" name="Freeform 6"/>
            <p:cNvSpPr/>
            <p:nvPr/>
          </p:nvSpPr>
          <p:spPr>
            <a:xfrm>
              <a:off x="0" y="0"/>
              <a:ext cx="7839937" cy="10110189"/>
            </a:xfrm>
            <a:custGeom>
              <a:avLst/>
              <a:gdLst/>
              <a:ahLst/>
              <a:cxnLst/>
              <a:rect l="l" t="t" r="r" b="b"/>
              <a:pathLst>
                <a:path w="7839937" h="10110189">
                  <a:moveTo>
                    <a:pt x="0" y="0"/>
                  </a:moveTo>
                  <a:lnTo>
                    <a:pt x="7839937" y="0"/>
                  </a:lnTo>
                  <a:lnTo>
                    <a:pt x="7839937" y="10110189"/>
                  </a:lnTo>
                  <a:lnTo>
                    <a:pt x="0" y="10110189"/>
                  </a:lnTo>
                  <a:lnTo>
                    <a:pt x="0" y="0"/>
                  </a:lnTo>
                  <a:close/>
                </a:path>
              </a:pathLst>
            </a:custGeom>
            <a:blipFill>
              <a:blip r:embed="rId2"/>
              <a:stretch>
                <a:fillRect/>
              </a:stretch>
            </a:blipFill>
          </p:spPr>
          <p:txBody>
            <a:bodyPr/>
            <a:lstStyle/>
            <a:p>
              <a:endParaRPr lang="en-US"/>
            </a:p>
          </p:txBody>
        </p:sp>
        <p:grpSp>
          <p:nvGrpSpPr>
            <p:cNvPr id="7" name="Group 7"/>
            <p:cNvGrpSpPr/>
            <p:nvPr/>
          </p:nvGrpSpPr>
          <p:grpSpPr>
            <a:xfrm>
              <a:off x="6843052" y="57254"/>
              <a:ext cx="996885" cy="1127554"/>
              <a:chOff x="0" y="0"/>
              <a:chExt cx="205315" cy="232227"/>
            </a:xfrm>
          </p:grpSpPr>
          <p:sp>
            <p:nvSpPr>
              <p:cNvPr id="8" name="Freeform 8"/>
              <p:cNvSpPr/>
              <p:nvPr/>
            </p:nvSpPr>
            <p:spPr>
              <a:xfrm>
                <a:off x="0" y="0"/>
                <a:ext cx="205315" cy="232227"/>
              </a:xfrm>
              <a:custGeom>
                <a:avLst/>
                <a:gdLst/>
                <a:ahLst/>
                <a:cxnLst/>
                <a:rect l="l" t="t" r="r" b="b"/>
                <a:pathLst>
                  <a:path w="205315" h="232227">
                    <a:moveTo>
                      <a:pt x="0" y="0"/>
                    </a:moveTo>
                    <a:lnTo>
                      <a:pt x="205315" y="0"/>
                    </a:lnTo>
                    <a:lnTo>
                      <a:pt x="205315" y="232227"/>
                    </a:lnTo>
                    <a:lnTo>
                      <a:pt x="0" y="232227"/>
                    </a:lnTo>
                    <a:close/>
                  </a:path>
                </a:pathLst>
              </a:custGeom>
              <a:solidFill>
                <a:srgbClr val="FFFFFF"/>
              </a:solidFill>
            </p:spPr>
            <p:txBody>
              <a:bodyPr/>
              <a:lstStyle/>
              <a:p>
                <a:endParaRPr lang="en-US"/>
              </a:p>
            </p:txBody>
          </p:sp>
          <p:sp>
            <p:nvSpPr>
              <p:cNvPr id="9" name="TextBox 9"/>
              <p:cNvSpPr txBox="1"/>
              <p:nvPr/>
            </p:nvSpPr>
            <p:spPr>
              <a:xfrm>
                <a:off x="0" y="0"/>
                <a:ext cx="205315" cy="232227"/>
              </a:xfrm>
              <a:prstGeom prst="rect">
                <a:avLst/>
              </a:prstGeom>
            </p:spPr>
            <p:txBody>
              <a:bodyPr lIns="50800" tIns="50800" rIns="50800" bIns="50800" rtlCol="0" anchor="ctr"/>
              <a:lstStyle/>
              <a:p>
                <a:pPr algn="ctr">
                  <a:lnSpc>
                    <a:spcPts val="2663"/>
                  </a:lnSpc>
                </a:pPr>
                <a:endParaRPr/>
              </a:p>
            </p:txBody>
          </p:sp>
        </p:grpSp>
      </p:grpSp>
      <p:sp>
        <p:nvSpPr>
          <p:cNvPr id="10" name="TextBox 10"/>
          <p:cNvSpPr txBox="1"/>
          <p:nvPr/>
        </p:nvSpPr>
        <p:spPr>
          <a:xfrm>
            <a:off x="500091" y="3013616"/>
            <a:ext cx="5622773" cy="1156188"/>
          </a:xfrm>
          <a:prstGeom prst="rect">
            <a:avLst/>
          </a:prstGeom>
        </p:spPr>
        <p:txBody>
          <a:bodyPr lIns="0" tIns="0" rIns="0" bIns="0" rtlCol="0" anchor="t">
            <a:spAutoFit/>
          </a:bodyPr>
          <a:lstStyle/>
          <a:p>
            <a:pPr algn="just">
              <a:lnSpc>
                <a:spcPts val="3011"/>
              </a:lnSpc>
              <a:spcBef>
                <a:spcPct val="0"/>
              </a:spcBef>
            </a:pPr>
            <a:r>
              <a:rPr lang="en-US" sz="2596">
                <a:solidFill>
                  <a:srgbClr val="000000"/>
                </a:solidFill>
                <a:latin typeface="Glacial Indifference"/>
                <a:ea typeface="Glacial Indifference"/>
                <a:cs typeface="Glacial Indifference"/>
                <a:sym typeface="Glacial Indifference"/>
              </a:rPr>
              <a:t>LOCAL UNIT REFLECTIONS CHAIRS MUST COMPLETE ALL FIELDS IN THE PTA BOX – IDEALLY BEFORE COPYING!</a:t>
            </a:r>
          </a:p>
        </p:txBody>
      </p:sp>
      <p:sp>
        <p:nvSpPr>
          <p:cNvPr id="11" name="TextBox 11"/>
          <p:cNvSpPr txBox="1"/>
          <p:nvPr/>
        </p:nvSpPr>
        <p:spPr>
          <a:xfrm>
            <a:off x="671541" y="5399913"/>
            <a:ext cx="4795756" cy="775188"/>
          </a:xfrm>
          <a:prstGeom prst="rect">
            <a:avLst/>
          </a:prstGeom>
        </p:spPr>
        <p:txBody>
          <a:bodyPr lIns="0" tIns="0" rIns="0" bIns="0" rtlCol="0" anchor="t">
            <a:spAutoFit/>
          </a:bodyPr>
          <a:lstStyle/>
          <a:p>
            <a:pPr algn="ctr">
              <a:lnSpc>
                <a:spcPts val="3011"/>
              </a:lnSpc>
              <a:spcBef>
                <a:spcPct val="0"/>
              </a:spcBef>
            </a:pPr>
            <a:r>
              <a:rPr lang="en-US" sz="2596">
                <a:solidFill>
                  <a:srgbClr val="000000"/>
                </a:solidFill>
                <a:latin typeface="Glacial Indifference"/>
                <a:ea typeface="Glacial Indifference"/>
                <a:cs typeface="Glacial Indifference"/>
                <a:sym typeface="Glacial Indifference"/>
              </a:rPr>
              <a:t>STUDENT &amp; PARENT SIGNATURES (ELECTRONIC SIGNATURES OK)</a:t>
            </a:r>
          </a:p>
        </p:txBody>
      </p:sp>
      <p:sp>
        <p:nvSpPr>
          <p:cNvPr id="12" name="TextBox 12"/>
          <p:cNvSpPr txBox="1"/>
          <p:nvPr/>
        </p:nvSpPr>
        <p:spPr>
          <a:xfrm>
            <a:off x="12731450" y="4250299"/>
            <a:ext cx="3863141" cy="394208"/>
          </a:xfrm>
          <a:prstGeom prst="rect">
            <a:avLst/>
          </a:prstGeom>
        </p:spPr>
        <p:txBody>
          <a:bodyPr lIns="0" tIns="0" rIns="0" bIns="0" rtlCol="0" anchor="t">
            <a:spAutoFit/>
          </a:bodyPr>
          <a:lstStyle/>
          <a:p>
            <a:pPr algn="ctr">
              <a:lnSpc>
                <a:spcPts val="3016"/>
              </a:lnSpc>
              <a:spcBef>
                <a:spcPct val="0"/>
              </a:spcBef>
            </a:pPr>
            <a:r>
              <a:rPr lang="en-US" sz="2600">
                <a:solidFill>
                  <a:srgbClr val="000000"/>
                </a:solidFill>
                <a:latin typeface="Glacial Indifference"/>
                <a:ea typeface="Glacial Indifference"/>
                <a:cs typeface="Glacial Indifference"/>
                <a:sym typeface="Glacial Indifference"/>
              </a:rPr>
              <a:t>STUDENT INFORMATION </a:t>
            </a:r>
          </a:p>
        </p:txBody>
      </p:sp>
      <p:sp>
        <p:nvSpPr>
          <p:cNvPr id="13" name="TextBox 13"/>
          <p:cNvSpPr txBox="1"/>
          <p:nvPr/>
        </p:nvSpPr>
        <p:spPr>
          <a:xfrm>
            <a:off x="12857434" y="6071088"/>
            <a:ext cx="3431976" cy="678414"/>
          </a:xfrm>
          <a:prstGeom prst="rect">
            <a:avLst/>
          </a:prstGeom>
        </p:spPr>
        <p:txBody>
          <a:bodyPr lIns="0" tIns="0" rIns="0" bIns="0" rtlCol="0" anchor="t">
            <a:spAutoFit/>
          </a:bodyPr>
          <a:lstStyle/>
          <a:p>
            <a:pPr algn="ctr">
              <a:lnSpc>
                <a:spcPts val="2663"/>
              </a:lnSpc>
              <a:spcBef>
                <a:spcPct val="0"/>
              </a:spcBef>
            </a:pPr>
            <a:r>
              <a:rPr lang="en-US" sz="2296">
                <a:solidFill>
                  <a:srgbClr val="000000"/>
                </a:solidFill>
                <a:latin typeface="Glacial Indifference"/>
                <a:ea typeface="Glacial Indifference"/>
                <a:cs typeface="Glacial Indifference"/>
                <a:sym typeface="Glacial Indifference"/>
              </a:rPr>
              <a:t>SUBMISSION CATEGORY </a:t>
            </a:r>
          </a:p>
          <a:p>
            <a:pPr algn="ctr">
              <a:lnSpc>
                <a:spcPts val="2663"/>
              </a:lnSpc>
              <a:spcBef>
                <a:spcPct val="0"/>
              </a:spcBef>
            </a:pPr>
            <a:r>
              <a:rPr lang="en-US" sz="2296">
                <a:solidFill>
                  <a:srgbClr val="000000"/>
                </a:solidFill>
                <a:latin typeface="Glacial Indifference"/>
                <a:ea typeface="Glacial Indifference"/>
                <a:cs typeface="Glacial Indifference"/>
                <a:sym typeface="Glacial Indifference"/>
              </a:rPr>
              <a:t>&amp; GRADE DIVISION</a:t>
            </a:r>
          </a:p>
        </p:txBody>
      </p:sp>
      <p:sp>
        <p:nvSpPr>
          <p:cNvPr id="14" name="TextBox 14"/>
          <p:cNvSpPr txBox="1"/>
          <p:nvPr/>
        </p:nvSpPr>
        <p:spPr>
          <a:xfrm>
            <a:off x="3285447" y="7297443"/>
            <a:ext cx="3113855" cy="678414"/>
          </a:xfrm>
          <a:prstGeom prst="rect">
            <a:avLst/>
          </a:prstGeom>
        </p:spPr>
        <p:txBody>
          <a:bodyPr lIns="0" tIns="0" rIns="0" bIns="0" rtlCol="0" anchor="t">
            <a:spAutoFit/>
          </a:bodyPr>
          <a:lstStyle/>
          <a:p>
            <a:pPr algn="ctr">
              <a:lnSpc>
                <a:spcPts val="2663"/>
              </a:lnSpc>
              <a:spcBef>
                <a:spcPct val="0"/>
              </a:spcBef>
            </a:pPr>
            <a:r>
              <a:rPr lang="en-US" sz="2296">
                <a:solidFill>
                  <a:srgbClr val="000000"/>
                </a:solidFill>
                <a:latin typeface="Glacial Indifference"/>
                <a:ea typeface="Glacial Indifference"/>
                <a:cs typeface="Glacial Indifference"/>
                <a:sym typeface="Glacial Indifference"/>
              </a:rPr>
              <a:t>TITLE (REQUIRED) &amp; </a:t>
            </a:r>
          </a:p>
          <a:p>
            <a:pPr algn="ctr">
              <a:lnSpc>
                <a:spcPts val="2663"/>
              </a:lnSpc>
              <a:spcBef>
                <a:spcPct val="0"/>
              </a:spcBef>
            </a:pPr>
            <a:r>
              <a:rPr lang="en-US" sz="2296">
                <a:solidFill>
                  <a:srgbClr val="000000"/>
                </a:solidFill>
                <a:latin typeface="Glacial Indifference"/>
                <a:ea typeface="Glacial Indifference"/>
                <a:cs typeface="Glacial Indifference"/>
                <a:sym typeface="Glacial Indifference"/>
              </a:rPr>
              <a:t>SUBMISSION DETAILS</a:t>
            </a:r>
          </a:p>
        </p:txBody>
      </p:sp>
      <p:sp>
        <p:nvSpPr>
          <p:cNvPr id="15" name="TextBox 15"/>
          <p:cNvSpPr txBox="1"/>
          <p:nvPr/>
        </p:nvSpPr>
        <p:spPr>
          <a:xfrm>
            <a:off x="12731450" y="8376909"/>
            <a:ext cx="4442125" cy="345039"/>
          </a:xfrm>
          <a:prstGeom prst="rect">
            <a:avLst/>
          </a:prstGeom>
        </p:spPr>
        <p:txBody>
          <a:bodyPr lIns="0" tIns="0" rIns="0" bIns="0" rtlCol="0" anchor="t">
            <a:spAutoFit/>
          </a:bodyPr>
          <a:lstStyle/>
          <a:p>
            <a:pPr algn="ctr">
              <a:lnSpc>
                <a:spcPts val="2663"/>
              </a:lnSpc>
              <a:spcBef>
                <a:spcPct val="0"/>
              </a:spcBef>
            </a:pPr>
            <a:r>
              <a:rPr lang="en-US" sz="2296">
                <a:solidFill>
                  <a:srgbClr val="000000"/>
                </a:solidFill>
                <a:latin typeface="Glacial Indifference"/>
                <a:ea typeface="Glacial Indifference"/>
                <a:cs typeface="Glacial Indifference"/>
                <a:sym typeface="Glacial Indifference"/>
              </a:rPr>
              <a:t>ARTIST STATEMENT (REQUIRED)</a:t>
            </a:r>
          </a:p>
        </p:txBody>
      </p:sp>
      <p:sp>
        <p:nvSpPr>
          <p:cNvPr id="16" name="TextBox 16"/>
          <p:cNvSpPr txBox="1"/>
          <p:nvPr/>
        </p:nvSpPr>
        <p:spPr>
          <a:xfrm>
            <a:off x="6227852" y="3032666"/>
            <a:ext cx="835355" cy="880111"/>
          </a:xfrm>
          <a:prstGeom prst="rect">
            <a:avLst/>
          </a:prstGeom>
        </p:spPr>
        <p:txBody>
          <a:bodyPr lIns="0" tIns="0" rIns="0" bIns="0" rtlCol="0" anchor="t">
            <a:spAutoFit/>
          </a:bodyPr>
          <a:lstStyle/>
          <a:p>
            <a:pPr algn="just">
              <a:lnSpc>
                <a:spcPts val="6869"/>
              </a:lnSpc>
              <a:spcBef>
                <a:spcPct val="0"/>
              </a:spcBef>
            </a:pPr>
            <a:r>
              <a:rPr lang="en-US" sz="5921">
                <a:solidFill>
                  <a:srgbClr val="000000"/>
                </a:solidFill>
                <a:latin typeface="Glacial Indifference"/>
                <a:ea typeface="Glacial Indifference"/>
                <a:cs typeface="Glacial Indifference"/>
                <a:sym typeface="Glacial Indifference"/>
              </a:rPr>
              <a:t>{</a:t>
            </a:r>
          </a:p>
        </p:txBody>
      </p:sp>
      <p:sp>
        <p:nvSpPr>
          <p:cNvPr id="17" name="TextBox 17"/>
          <p:cNvSpPr txBox="1"/>
          <p:nvPr/>
        </p:nvSpPr>
        <p:spPr>
          <a:xfrm rot="-10800000">
            <a:off x="11974455" y="4107827"/>
            <a:ext cx="804620" cy="847029"/>
          </a:xfrm>
          <a:prstGeom prst="rect">
            <a:avLst/>
          </a:prstGeom>
        </p:spPr>
        <p:txBody>
          <a:bodyPr lIns="0" tIns="0" rIns="0" bIns="0" rtlCol="0" anchor="t">
            <a:spAutoFit/>
          </a:bodyPr>
          <a:lstStyle/>
          <a:p>
            <a:pPr algn="just">
              <a:lnSpc>
                <a:spcPts val="6616"/>
              </a:lnSpc>
              <a:spcBef>
                <a:spcPct val="0"/>
              </a:spcBef>
            </a:pPr>
            <a:r>
              <a:rPr lang="en-US" sz="5703">
                <a:solidFill>
                  <a:srgbClr val="000000"/>
                </a:solidFill>
                <a:latin typeface="Glacial Indifference"/>
                <a:ea typeface="Glacial Indifference"/>
                <a:cs typeface="Glacial Indifference"/>
                <a:sym typeface="Glacial Indifference"/>
              </a:rPr>
              <a:t>{</a:t>
            </a:r>
          </a:p>
        </p:txBody>
      </p:sp>
      <p:sp>
        <p:nvSpPr>
          <p:cNvPr id="18" name="TextBox 18"/>
          <p:cNvSpPr txBox="1"/>
          <p:nvPr/>
        </p:nvSpPr>
        <p:spPr>
          <a:xfrm>
            <a:off x="6227852" y="7139444"/>
            <a:ext cx="835355" cy="880111"/>
          </a:xfrm>
          <a:prstGeom prst="rect">
            <a:avLst/>
          </a:prstGeom>
        </p:spPr>
        <p:txBody>
          <a:bodyPr lIns="0" tIns="0" rIns="0" bIns="0" rtlCol="0" anchor="t">
            <a:spAutoFit/>
          </a:bodyPr>
          <a:lstStyle/>
          <a:p>
            <a:pPr algn="just">
              <a:lnSpc>
                <a:spcPts val="6869"/>
              </a:lnSpc>
              <a:spcBef>
                <a:spcPct val="0"/>
              </a:spcBef>
            </a:pPr>
            <a:r>
              <a:rPr lang="en-US" sz="5921">
                <a:solidFill>
                  <a:srgbClr val="000000"/>
                </a:solidFill>
                <a:latin typeface="Glacial Indifference"/>
                <a:ea typeface="Glacial Indifference"/>
                <a:cs typeface="Glacial Indifference"/>
                <a:sym typeface="Glacial Indifference"/>
              </a:rPr>
              <a:t>{</a:t>
            </a:r>
          </a:p>
        </p:txBody>
      </p:sp>
      <p:sp>
        <p:nvSpPr>
          <p:cNvPr id="19" name="TextBox 19"/>
          <p:cNvSpPr txBox="1"/>
          <p:nvPr/>
        </p:nvSpPr>
        <p:spPr>
          <a:xfrm rot="-10800000">
            <a:off x="12050655" y="8214147"/>
            <a:ext cx="835355" cy="880111"/>
          </a:xfrm>
          <a:prstGeom prst="rect">
            <a:avLst/>
          </a:prstGeom>
        </p:spPr>
        <p:txBody>
          <a:bodyPr lIns="0" tIns="0" rIns="0" bIns="0" rtlCol="0" anchor="t">
            <a:spAutoFit/>
          </a:bodyPr>
          <a:lstStyle/>
          <a:p>
            <a:pPr algn="just">
              <a:lnSpc>
                <a:spcPts val="6869"/>
              </a:lnSpc>
              <a:spcBef>
                <a:spcPct val="0"/>
              </a:spcBef>
            </a:pPr>
            <a:r>
              <a:rPr lang="en-US" sz="5921">
                <a:solidFill>
                  <a:srgbClr val="000000"/>
                </a:solidFill>
                <a:latin typeface="Glacial Indifference"/>
                <a:ea typeface="Glacial Indifference"/>
                <a:cs typeface="Glacial Indifference"/>
                <a:sym typeface="Glacial Indifference"/>
              </a:rPr>
              <a:t>{</a:t>
            </a:r>
          </a:p>
        </p:txBody>
      </p:sp>
      <p:sp>
        <p:nvSpPr>
          <p:cNvPr id="20" name="TextBox 20"/>
          <p:cNvSpPr txBox="1"/>
          <p:nvPr/>
        </p:nvSpPr>
        <p:spPr>
          <a:xfrm rot="-10800000">
            <a:off x="11777091" y="5854182"/>
            <a:ext cx="1108919" cy="1174571"/>
          </a:xfrm>
          <a:prstGeom prst="rect">
            <a:avLst/>
          </a:prstGeom>
        </p:spPr>
        <p:txBody>
          <a:bodyPr lIns="0" tIns="0" rIns="0" bIns="0" rtlCol="0" anchor="t">
            <a:spAutoFit/>
          </a:bodyPr>
          <a:lstStyle/>
          <a:p>
            <a:pPr algn="just">
              <a:lnSpc>
                <a:spcPts val="9118"/>
              </a:lnSpc>
              <a:spcBef>
                <a:spcPct val="0"/>
              </a:spcBef>
            </a:pPr>
            <a:r>
              <a:rPr lang="en-US" sz="7860">
                <a:solidFill>
                  <a:srgbClr val="000000"/>
                </a:solidFill>
                <a:latin typeface="Glacial Indifference"/>
                <a:ea typeface="Glacial Indifference"/>
                <a:cs typeface="Glacial Indifference"/>
                <a:sym typeface="Glacial Indifference"/>
              </a:rPr>
              <a:t>{</a:t>
            </a:r>
          </a:p>
        </p:txBody>
      </p:sp>
      <p:sp>
        <p:nvSpPr>
          <p:cNvPr id="21" name="AutoShape 21"/>
          <p:cNvSpPr/>
          <p:nvPr/>
        </p:nvSpPr>
        <p:spPr>
          <a:xfrm>
            <a:off x="5568989" y="5663682"/>
            <a:ext cx="1165327" cy="0"/>
          </a:xfrm>
          <a:prstGeom prst="line">
            <a:avLst/>
          </a:prstGeom>
          <a:ln w="38100" cap="flat">
            <a:solidFill>
              <a:srgbClr val="000000"/>
            </a:solidFill>
            <a:prstDash val="solid"/>
            <a:headEnd type="none" w="sm" len="sm"/>
            <a:tailEnd type="arrow" w="med" len="sm"/>
          </a:ln>
        </p:spPr>
        <p:txBody>
          <a:bodyPr/>
          <a:lstStyle/>
          <a:p>
            <a:endParaRPr lang="en-US"/>
          </a:p>
        </p:txBody>
      </p:sp>
      <p:grpSp>
        <p:nvGrpSpPr>
          <p:cNvPr id="22" name="Group 22"/>
          <p:cNvGrpSpPr/>
          <p:nvPr/>
        </p:nvGrpSpPr>
        <p:grpSpPr>
          <a:xfrm>
            <a:off x="4039257" y="-9525"/>
            <a:ext cx="8960840" cy="1424652"/>
            <a:chOff x="0" y="0"/>
            <a:chExt cx="11947786" cy="1899536"/>
          </a:xfrm>
        </p:grpSpPr>
        <p:sp>
          <p:nvSpPr>
            <p:cNvPr id="23" name="TextBox 23"/>
            <p:cNvSpPr txBox="1"/>
            <p:nvPr/>
          </p:nvSpPr>
          <p:spPr>
            <a:xfrm>
              <a:off x="0" y="472671"/>
              <a:ext cx="9577969" cy="1338148"/>
            </a:xfrm>
            <a:prstGeom prst="rect">
              <a:avLst/>
            </a:prstGeom>
          </p:spPr>
          <p:txBody>
            <a:bodyPr lIns="0" tIns="0" rIns="0" bIns="0" rtlCol="0" anchor="t">
              <a:spAutoFit/>
            </a:bodyPr>
            <a:lstStyle/>
            <a:p>
              <a:pPr algn="ctr">
                <a:lnSpc>
                  <a:spcPts val="7864"/>
                </a:lnSpc>
              </a:pPr>
              <a:r>
                <a:rPr lang="en-US" sz="6780" b="1">
                  <a:solidFill>
                    <a:srgbClr val="FFF6EA"/>
                  </a:solidFill>
                  <a:latin typeface="Playfair Display Heavy"/>
                  <a:ea typeface="Playfair Display Heavy"/>
                  <a:cs typeface="Playfair Display Heavy"/>
                  <a:sym typeface="Playfair Display Heavy"/>
                </a:rPr>
                <a:t>ENTRY FORM </a:t>
              </a:r>
            </a:p>
          </p:txBody>
        </p:sp>
        <p:sp>
          <p:nvSpPr>
            <p:cNvPr id="24" name="TextBox 24"/>
            <p:cNvSpPr txBox="1"/>
            <p:nvPr/>
          </p:nvSpPr>
          <p:spPr>
            <a:xfrm>
              <a:off x="8686437" y="28575"/>
              <a:ext cx="3261350" cy="1870961"/>
            </a:xfrm>
            <a:prstGeom prst="rect">
              <a:avLst/>
            </a:prstGeom>
          </p:spPr>
          <p:txBody>
            <a:bodyPr lIns="0" tIns="0" rIns="0" bIns="0" rtlCol="0" anchor="t">
              <a:spAutoFit/>
            </a:bodyPr>
            <a:lstStyle/>
            <a:p>
              <a:pPr algn="ctr">
                <a:lnSpc>
                  <a:spcPts val="10930"/>
                </a:lnSpc>
              </a:pPr>
              <a:r>
                <a:rPr lang="en-US" sz="9423" b="1">
                  <a:solidFill>
                    <a:srgbClr val="FFF6EA"/>
                  </a:solidFill>
                  <a:latin typeface="Playfair Display Heavy"/>
                  <a:ea typeface="Playfair Display Heavy"/>
                  <a:cs typeface="Playfair Display Heavy"/>
                  <a:sym typeface="Playfair Display Heavy"/>
                </a:rPr>
                <a:t>101 </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0" y="-28575"/>
            <a:ext cx="18485827" cy="1729287"/>
            <a:chOff x="0" y="0"/>
            <a:chExt cx="4868695" cy="455450"/>
          </a:xfrm>
        </p:grpSpPr>
        <p:sp>
          <p:nvSpPr>
            <p:cNvPr id="3" name="Freeform 3"/>
            <p:cNvSpPr/>
            <p:nvPr/>
          </p:nvSpPr>
          <p:spPr>
            <a:xfrm>
              <a:off x="0" y="0"/>
              <a:ext cx="4868695" cy="455450"/>
            </a:xfrm>
            <a:custGeom>
              <a:avLst/>
              <a:gdLst/>
              <a:ahLst/>
              <a:cxnLst/>
              <a:rect l="l" t="t" r="r" b="b"/>
              <a:pathLst>
                <a:path w="4868695" h="455450">
                  <a:moveTo>
                    <a:pt x="0" y="0"/>
                  </a:moveTo>
                  <a:lnTo>
                    <a:pt x="4868695" y="0"/>
                  </a:lnTo>
                  <a:lnTo>
                    <a:pt x="4868695" y="455450"/>
                  </a:lnTo>
                  <a:lnTo>
                    <a:pt x="0" y="455450"/>
                  </a:lnTo>
                  <a:close/>
                </a:path>
              </a:pathLst>
            </a:custGeom>
            <a:solidFill>
              <a:srgbClr val="1F222B"/>
            </a:solidFill>
          </p:spPr>
          <p:txBody>
            <a:bodyPr/>
            <a:lstStyle/>
            <a:p>
              <a:endParaRPr lang="en-US"/>
            </a:p>
          </p:txBody>
        </p:sp>
        <p:sp>
          <p:nvSpPr>
            <p:cNvPr id="4" name="TextBox 4"/>
            <p:cNvSpPr txBox="1"/>
            <p:nvPr/>
          </p:nvSpPr>
          <p:spPr>
            <a:xfrm>
              <a:off x="0" y="0"/>
              <a:ext cx="4868695" cy="455450"/>
            </a:xfrm>
            <a:prstGeom prst="rect">
              <a:avLst/>
            </a:prstGeom>
          </p:spPr>
          <p:txBody>
            <a:bodyPr lIns="50800" tIns="50800" rIns="50800" bIns="50800" rtlCol="0" anchor="ctr"/>
            <a:lstStyle/>
            <a:p>
              <a:pPr algn="ctr">
                <a:lnSpc>
                  <a:spcPts val="2663"/>
                </a:lnSpc>
              </a:pPr>
              <a:endParaRPr/>
            </a:p>
          </p:txBody>
        </p:sp>
      </p:grpSp>
      <p:sp>
        <p:nvSpPr>
          <p:cNvPr id="5" name="Freeform 5"/>
          <p:cNvSpPr/>
          <p:nvPr/>
        </p:nvSpPr>
        <p:spPr>
          <a:xfrm>
            <a:off x="11764261" y="2358716"/>
            <a:ext cx="5733166" cy="7393349"/>
          </a:xfrm>
          <a:custGeom>
            <a:avLst/>
            <a:gdLst/>
            <a:ahLst/>
            <a:cxnLst/>
            <a:rect l="l" t="t" r="r" b="b"/>
            <a:pathLst>
              <a:path w="5733166" h="7393349">
                <a:moveTo>
                  <a:pt x="0" y="0"/>
                </a:moveTo>
                <a:lnTo>
                  <a:pt x="5733166" y="0"/>
                </a:lnTo>
                <a:lnTo>
                  <a:pt x="5733166" y="7393349"/>
                </a:lnTo>
                <a:lnTo>
                  <a:pt x="0" y="7393349"/>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878260" y="2492314"/>
            <a:ext cx="10484548" cy="7393349"/>
            <a:chOff x="0" y="0"/>
            <a:chExt cx="13979397" cy="9857799"/>
          </a:xfrm>
        </p:grpSpPr>
        <p:grpSp>
          <p:nvGrpSpPr>
            <p:cNvPr id="7" name="Group 7"/>
            <p:cNvGrpSpPr/>
            <p:nvPr/>
          </p:nvGrpSpPr>
          <p:grpSpPr>
            <a:xfrm rot="5400000">
              <a:off x="2060799" y="-2060799"/>
              <a:ext cx="9857799" cy="13979397"/>
              <a:chOff x="0" y="0"/>
              <a:chExt cx="7688235" cy="10902727"/>
            </a:xfrm>
          </p:grpSpPr>
          <p:sp>
            <p:nvSpPr>
              <p:cNvPr id="8" name="Freeform 8"/>
              <p:cNvSpPr/>
              <p:nvPr/>
            </p:nvSpPr>
            <p:spPr>
              <a:xfrm>
                <a:off x="0" y="0"/>
                <a:ext cx="7688235" cy="10902727"/>
              </a:xfrm>
              <a:custGeom>
                <a:avLst/>
                <a:gdLst/>
                <a:ahLst/>
                <a:cxnLst/>
                <a:rect l="l" t="t" r="r" b="b"/>
                <a:pathLst>
                  <a:path w="7688235" h="10902727">
                    <a:moveTo>
                      <a:pt x="7422805" y="0"/>
                    </a:moveTo>
                    <a:lnTo>
                      <a:pt x="265430" y="0"/>
                    </a:lnTo>
                    <a:cubicBezTo>
                      <a:pt x="265430" y="146050"/>
                      <a:pt x="147320" y="265430"/>
                      <a:pt x="0" y="265430"/>
                    </a:cubicBezTo>
                    <a:lnTo>
                      <a:pt x="0" y="10637297"/>
                    </a:lnTo>
                    <a:cubicBezTo>
                      <a:pt x="146050" y="10637297"/>
                      <a:pt x="265430" y="10755407"/>
                      <a:pt x="265430" y="10902727"/>
                    </a:cubicBezTo>
                    <a:lnTo>
                      <a:pt x="7422805" y="10902727"/>
                    </a:lnTo>
                    <a:cubicBezTo>
                      <a:pt x="7422805" y="10756677"/>
                      <a:pt x="7540915" y="10637297"/>
                      <a:pt x="7688235" y="10637297"/>
                    </a:cubicBezTo>
                    <a:lnTo>
                      <a:pt x="7688235" y="265430"/>
                    </a:lnTo>
                    <a:cubicBezTo>
                      <a:pt x="7542185" y="265430"/>
                      <a:pt x="7422805" y="147320"/>
                      <a:pt x="7422805" y="0"/>
                    </a:cubicBezTo>
                    <a:close/>
                  </a:path>
                </a:pathLst>
              </a:custGeom>
              <a:solidFill>
                <a:srgbClr val="1F222B"/>
              </a:solidFill>
            </p:spPr>
            <p:txBody>
              <a:bodyPr/>
              <a:lstStyle/>
              <a:p>
                <a:endParaRPr lang="en-US"/>
              </a:p>
            </p:txBody>
          </p:sp>
        </p:grpSp>
        <p:sp>
          <p:nvSpPr>
            <p:cNvPr id="9" name="TextBox 9"/>
            <p:cNvSpPr txBox="1"/>
            <p:nvPr/>
          </p:nvSpPr>
          <p:spPr>
            <a:xfrm>
              <a:off x="470243" y="716487"/>
              <a:ext cx="13038911" cy="7697925"/>
            </a:xfrm>
            <a:prstGeom prst="rect">
              <a:avLst/>
            </a:prstGeom>
          </p:spPr>
          <p:txBody>
            <a:bodyPr lIns="0" tIns="0" rIns="0" bIns="0" rtlCol="0" anchor="t">
              <a:spAutoFit/>
            </a:bodyPr>
            <a:lstStyle/>
            <a:p>
              <a:pPr algn="just">
                <a:lnSpc>
                  <a:spcPts val="2954"/>
                </a:lnSpc>
              </a:pPr>
              <a:r>
                <a:rPr lang="en-US" sz="2110">
                  <a:solidFill>
                    <a:srgbClr val="FDFAF0"/>
                  </a:solidFill>
                  <a:latin typeface="Glacial Indifference"/>
                  <a:ea typeface="Glacial Indifference"/>
                  <a:cs typeface="Glacial Indifference"/>
                  <a:sym typeface="Glacial Indifference"/>
                </a:rPr>
                <a:t>Tap into the community around you when recruiting judges. Consider the following potential community members:</a:t>
              </a:r>
            </a:p>
            <a:p>
              <a:pPr algn="just">
                <a:lnSpc>
                  <a:spcPts val="2954"/>
                </a:lnSpc>
              </a:pPr>
              <a:endParaRPr lang="en-US" sz="2110">
                <a:solidFill>
                  <a:srgbClr val="FDFAF0"/>
                </a:solidFill>
                <a:latin typeface="Glacial Indifference"/>
                <a:ea typeface="Glacial Indifference"/>
                <a:cs typeface="Glacial Indifference"/>
                <a:sym typeface="Glacial Indifference"/>
              </a:endParaRPr>
            </a:p>
            <a:p>
              <a:pPr marL="455660" lvl="1" indent="-227830" algn="just">
                <a:lnSpc>
                  <a:spcPts val="3440"/>
                </a:lnSpc>
                <a:buAutoNum type="arabicPeriod"/>
              </a:pPr>
              <a:r>
                <a:rPr lang="en-US" sz="2110" spc="18">
                  <a:solidFill>
                    <a:srgbClr val="FDFAF0"/>
                  </a:solidFill>
                  <a:latin typeface="Glacial Indifference"/>
                  <a:ea typeface="Glacial Indifference"/>
                  <a:cs typeface="Glacial Indifference"/>
                  <a:sym typeface="Glacial Indifference"/>
                </a:rPr>
                <a:t>Having school or district administrators serve as judges to increase recognition of the program and the arts.</a:t>
              </a:r>
            </a:p>
            <a:p>
              <a:pPr marL="455660" lvl="1" indent="-227830" algn="just">
                <a:lnSpc>
                  <a:spcPts val="3440"/>
                </a:lnSpc>
                <a:buAutoNum type="arabicPeriod"/>
              </a:pPr>
              <a:r>
                <a:rPr lang="en-US" sz="2110" spc="18">
                  <a:solidFill>
                    <a:srgbClr val="FDFAF0"/>
                  </a:solidFill>
                  <a:latin typeface="Glacial Indifference"/>
                  <a:ea typeface="Glacial Indifference"/>
                  <a:cs typeface="Glacial Indifference"/>
                  <a:sym typeface="Glacial Indifference"/>
                </a:rPr>
                <a:t>Local art professionals like art teachers, artists or art businesses people will have connections and can serve as special “celebrity” judges.</a:t>
              </a:r>
            </a:p>
            <a:p>
              <a:pPr marL="455660" lvl="1" indent="-227830" algn="just">
                <a:lnSpc>
                  <a:spcPts val="3440"/>
                </a:lnSpc>
                <a:buAutoNum type="arabicPeriod"/>
              </a:pPr>
              <a:r>
                <a:rPr lang="en-US" sz="2110" spc="18">
                  <a:solidFill>
                    <a:srgbClr val="FDFAF0"/>
                  </a:solidFill>
                  <a:latin typeface="Glacial Indifference"/>
                  <a:ea typeface="Glacial Indifference"/>
                  <a:cs typeface="Glacial Indifference"/>
                  <a:sym typeface="Glacial Indifference"/>
                </a:rPr>
                <a:t>Former judges and Reflections advocates. Using kept records from past program years, reach out to reengage or find new volunteers.</a:t>
              </a:r>
            </a:p>
            <a:p>
              <a:pPr marL="455660" lvl="1" indent="-227830" algn="just">
                <a:lnSpc>
                  <a:spcPts val="3440"/>
                </a:lnSpc>
                <a:buAutoNum type="arabicPeriod"/>
              </a:pPr>
              <a:r>
                <a:rPr lang="en-US" sz="2110" spc="18">
                  <a:solidFill>
                    <a:srgbClr val="FDFAF0"/>
                  </a:solidFill>
                  <a:latin typeface="Glacial Indifference"/>
                  <a:ea typeface="Glacial Indifference"/>
                  <a:cs typeface="Glacial Indifference"/>
                  <a:sym typeface="Glacial Indifference"/>
                </a:rPr>
                <a:t>Students and arts professors from local colleges and universities. These individuals may be looking for ways to get involved in their community.</a:t>
              </a:r>
            </a:p>
            <a:p>
              <a:pPr marL="455660" lvl="1" indent="-227830" algn="just">
                <a:lnSpc>
                  <a:spcPts val="3440"/>
                </a:lnSpc>
                <a:buAutoNum type="arabicPeriod"/>
              </a:pPr>
              <a:r>
                <a:rPr lang="en-US" sz="2110" spc="18">
                  <a:solidFill>
                    <a:srgbClr val="FDFAF0"/>
                  </a:solidFill>
                  <a:latin typeface="Glacial Indifference"/>
                  <a:ea typeface="Glacial Indifference"/>
                  <a:cs typeface="Glacial Indifference"/>
                  <a:sym typeface="Glacial Indifference"/>
                </a:rPr>
                <a:t>Former state-level Reflections winners and recent graduates. These folks already know and love the program– recruit them and let them feel like experts themselves!</a:t>
              </a:r>
            </a:p>
          </p:txBody>
        </p:sp>
      </p:grpSp>
      <p:sp>
        <p:nvSpPr>
          <p:cNvPr id="10" name="TextBox 10"/>
          <p:cNvSpPr txBox="1"/>
          <p:nvPr/>
        </p:nvSpPr>
        <p:spPr>
          <a:xfrm>
            <a:off x="252274" y="352122"/>
            <a:ext cx="18035726" cy="996467"/>
          </a:xfrm>
          <a:prstGeom prst="rect">
            <a:avLst/>
          </a:prstGeom>
        </p:spPr>
        <p:txBody>
          <a:bodyPr lIns="0" tIns="0" rIns="0" bIns="0" rtlCol="0" anchor="t">
            <a:spAutoFit/>
          </a:bodyPr>
          <a:lstStyle/>
          <a:p>
            <a:pPr algn="ctr">
              <a:lnSpc>
                <a:spcPts val="7864"/>
              </a:lnSpc>
            </a:pPr>
            <a:r>
              <a:rPr lang="en-US" sz="6780" b="1">
                <a:solidFill>
                  <a:srgbClr val="FFF6EA"/>
                </a:solidFill>
                <a:latin typeface="Playfair Display Heavy"/>
                <a:ea typeface="Playfair Display Heavy"/>
                <a:cs typeface="Playfair Display Heavy"/>
                <a:sym typeface="Playfair Display Heavy"/>
              </a:rPr>
              <a:t>STEP 3: COORDINATE JUDGING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485827" cy="1729287"/>
            <a:chOff x="0" y="0"/>
            <a:chExt cx="4868695" cy="455450"/>
          </a:xfrm>
        </p:grpSpPr>
        <p:sp>
          <p:nvSpPr>
            <p:cNvPr id="3" name="Freeform 3"/>
            <p:cNvSpPr/>
            <p:nvPr/>
          </p:nvSpPr>
          <p:spPr>
            <a:xfrm>
              <a:off x="0" y="0"/>
              <a:ext cx="4868695" cy="455450"/>
            </a:xfrm>
            <a:custGeom>
              <a:avLst/>
              <a:gdLst/>
              <a:ahLst/>
              <a:cxnLst/>
              <a:rect l="l" t="t" r="r" b="b"/>
              <a:pathLst>
                <a:path w="4868695" h="455450">
                  <a:moveTo>
                    <a:pt x="0" y="0"/>
                  </a:moveTo>
                  <a:lnTo>
                    <a:pt x="4868695" y="0"/>
                  </a:lnTo>
                  <a:lnTo>
                    <a:pt x="4868695" y="455450"/>
                  </a:lnTo>
                  <a:lnTo>
                    <a:pt x="0" y="455450"/>
                  </a:lnTo>
                  <a:close/>
                </a:path>
              </a:pathLst>
            </a:custGeom>
            <a:solidFill>
              <a:srgbClr val="1F222B"/>
            </a:solidFill>
          </p:spPr>
          <p:txBody>
            <a:bodyPr/>
            <a:lstStyle/>
            <a:p>
              <a:endParaRPr lang="en-US"/>
            </a:p>
          </p:txBody>
        </p:sp>
        <p:sp>
          <p:nvSpPr>
            <p:cNvPr id="4" name="TextBox 4"/>
            <p:cNvSpPr txBox="1"/>
            <p:nvPr/>
          </p:nvSpPr>
          <p:spPr>
            <a:xfrm>
              <a:off x="0" y="0"/>
              <a:ext cx="4868695" cy="455450"/>
            </a:xfrm>
            <a:prstGeom prst="rect">
              <a:avLst/>
            </a:prstGeom>
          </p:spPr>
          <p:txBody>
            <a:bodyPr lIns="50800" tIns="50800" rIns="50800" bIns="50800" rtlCol="0" anchor="ctr"/>
            <a:lstStyle/>
            <a:p>
              <a:pPr algn="ctr">
                <a:lnSpc>
                  <a:spcPts val="2663"/>
                </a:lnSpc>
              </a:pPr>
              <a:endParaRPr/>
            </a:p>
          </p:txBody>
        </p:sp>
      </p:grpSp>
      <p:sp>
        <p:nvSpPr>
          <p:cNvPr id="5" name="TextBox 5"/>
          <p:cNvSpPr txBox="1"/>
          <p:nvPr/>
        </p:nvSpPr>
        <p:spPr>
          <a:xfrm>
            <a:off x="635863" y="2134067"/>
            <a:ext cx="10570722" cy="7679989"/>
          </a:xfrm>
          <a:prstGeom prst="rect">
            <a:avLst/>
          </a:prstGeom>
        </p:spPr>
        <p:txBody>
          <a:bodyPr lIns="0" tIns="0" rIns="0" bIns="0" rtlCol="0" anchor="t">
            <a:spAutoFit/>
          </a:bodyPr>
          <a:lstStyle/>
          <a:p>
            <a:pPr algn="just">
              <a:lnSpc>
                <a:spcPts val="3581"/>
              </a:lnSpc>
            </a:pPr>
            <a:r>
              <a:rPr lang="en-US" sz="2558" b="1">
                <a:solidFill>
                  <a:srgbClr val="000000"/>
                </a:solidFill>
                <a:latin typeface="Glacial Indifference Bold"/>
                <a:ea typeface="Glacial Indifference Bold"/>
                <a:cs typeface="Glacial Indifference Bold"/>
                <a:sym typeface="Glacial Indifference Bold"/>
              </a:rPr>
              <a:t>Advancement: </a:t>
            </a:r>
          </a:p>
          <a:p>
            <a:pPr algn="just">
              <a:lnSpc>
                <a:spcPts val="3581"/>
              </a:lnSpc>
            </a:pPr>
            <a:r>
              <a:rPr lang="en-US" sz="2558">
                <a:solidFill>
                  <a:srgbClr val="000000"/>
                </a:solidFill>
                <a:latin typeface="Glacial Indifference"/>
                <a:ea typeface="Glacial Indifference"/>
                <a:cs typeface="Glacial Indifference"/>
                <a:sym typeface="Glacial Indifference"/>
              </a:rPr>
              <a:t>Advance finalists to the next level according to Florida PTA guidelines and Deadlines.</a:t>
            </a:r>
          </a:p>
          <a:p>
            <a:pPr marL="552294" lvl="1" indent="-276147" algn="just">
              <a:lnSpc>
                <a:spcPts val="3581"/>
              </a:lnSpc>
              <a:buAutoNum type="arabicPeriod"/>
            </a:pPr>
            <a:r>
              <a:rPr lang="en-US" sz="2558">
                <a:solidFill>
                  <a:srgbClr val="000000"/>
                </a:solidFill>
                <a:latin typeface="Glacial Indifference"/>
                <a:ea typeface="Glacial Indifference"/>
                <a:cs typeface="Glacial Indifference"/>
                <a:sym typeface="Glacial Indifference"/>
              </a:rPr>
              <a:t>Local Units are to send their top 3 entries in each category/division to County. </a:t>
            </a:r>
          </a:p>
          <a:p>
            <a:pPr marL="552294" lvl="1" indent="-276147" algn="just">
              <a:lnSpc>
                <a:spcPts val="3581"/>
              </a:lnSpc>
              <a:buAutoNum type="arabicPeriod"/>
            </a:pPr>
            <a:r>
              <a:rPr lang="en-US" sz="2558">
                <a:solidFill>
                  <a:srgbClr val="000000"/>
                </a:solidFill>
                <a:latin typeface="Glacial Indifference"/>
                <a:ea typeface="Glacial Indifference"/>
                <a:cs typeface="Glacial Indifference"/>
                <a:sym typeface="Glacial Indifference"/>
              </a:rPr>
              <a:t>County Council are to advance top 3 entries in each category/division to Florida PTA by January 11, 2027 via National PTA Reflections portal.  Portal may only be used by County Council Reflections Chairs and their committee members. </a:t>
            </a:r>
          </a:p>
          <a:p>
            <a:pPr algn="just">
              <a:lnSpc>
                <a:spcPts val="3581"/>
              </a:lnSpc>
            </a:pPr>
            <a:endParaRPr lang="en-US" sz="2558">
              <a:solidFill>
                <a:srgbClr val="000000"/>
              </a:solidFill>
              <a:latin typeface="Glacial Indifference"/>
              <a:ea typeface="Glacial Indifference"/>
              <a:cs typeface="Glacial Indifference"/>
              <a:sym typeface="Glacial Indifference"/>
            </a:endParaRPr>
          </a:p>
          <a:p>
            <a:pPr algn="just">
              <a:lnSpc>
                <a:spcPts val="3581"/>
              </a:lnSpc>
            </a:pPr>
            <a:r>
              <a:rPr lang="en-US" sz="2558" b="1">
                <a:solidFill>
                  <a:srgbClr val="000000"/>
                </a:solidFill>
                <a:latin typeface="Glacial Indifference Bold"/>
                <a:ea typeface="Glacial Indifference Bold"/>
                <a:cs typeface="Glacial Indifference Bold"/>
                <a:sym typeface="Glacial Indifference Bold"/>
              </a:rPr>
              <a:t>Celebrate your students:</a:t>
            </a:r>
          </a:p>
          <a:p>
            <a:pPr marL="552294" lvl="1" indent="-276147" algn="just">
              <a:lnSpc>
                <a:spcPts val="3581"/>
              </a:lnSpc>
              <a:buFont typeface="Arial"/>
              <a:buChar char="•"/>
            </a:pPr>
            <a:r>
              <a:rPr lang="en-US" sz="2558">
                <a:solidFill>
                  <a:srgbClr val="000000"/>
                </a:solidFill>
                <a:latin typeface="Glacial Indifference"/>
                <a:ea typeface="Glacial Indifference"/>
                <a:cs typeface="Glacial Indifference"/>
                <a:sym typeface="Glacial Indifference"/>
              </a:rPr>
              <a:t>Assign awards by art categories and grade division.</a:t>
            </a:r>
          </a:p>
          <a:p>
            <a:pPr marL="552294" lvl="1" indent="-276147" algn="just">
              <a:lnSpc>
                <a:spcPts val="3581"/>
              </a:lnSpc>
              <a:buFont typeface="Arial"/>
              <a:buChar char="•"/>
            </a:pPr>
            <a:r>
              <a:rPr lang="en-US" sz="2558">
                <a:solidFill>
                  <a:srgbClr val="000000"/>
                </a:solidFill>
                <a:latin typeface="Glacial Indifference"/>
                <a:ea typeface="Glacial Indifference"/>
                <a:cs typeface="Glacial Indifference"/>
                <a:sym typeface="Glacial Indifference"/>
              </a:rPr>
              <a:t>Announce winners on school websites and social media and tag</a:t>
            </a:r>
          </a:p>
          <a:p>
            <a:pPr marL="552294" lvl="1" indent="-276147" algn="just">
              <a:lnSpc>
                <a:spcPts val="3581"/>
              </a:lnSpc>
              <a:buFont typeface="Arial"/>
              <a:buChar char="•"/>
            </a:pPr>
            <a:r>
              <a:rPr lang="en-US" sz="2558">
                <a:solidFill>
                  <a:srgbClr val="000000"/>
                </a:solidFill>
                <a:latin typeface="Glacial Indifference"/>
                <a:ea typeface="Glacial Indifference"/>
                <a:cs typeface="Glacial Indifference"/>
                <a:sym typeface="Glacial Indifference"/>
              </a:rPr>
              <a:t>Offer awards from ShopPTA.com and donated prizes from community supporters.</a:t>
            </a:r>
          </a:p>
          <a:p>
            <a:pPr marL="552294" lvl="1" indent="-276147" algn="just">
              <a:lnSpc>
                <a:spcPts val="3581"/>
              </a:lnSpc>
              <a:buFont typeface="Arial"/>
              <a:buChar char="•"/>
            </a:pPr>
            <a:r>
              <a:rPr lang="en-US" sz="2558">
                <a:solidFill>
                  <a:srgbClr val="000000"/>
                </a:solidFill>
                <a:latin typeface="Glacial Indifference"/>
                <a:ea typeface="Glacial Indifference"/>
                <a:cs typeface="Glacial Indifference"/>
                <a:sym typeface="Glacial Indifference"/>
              </a:rPr>
              <a:t>Host a student recognition event for families.</a:t>
            </a:r>
          </a:p>
          <a:p>
            <a:pPr marL="552294" lvl="1" indent="-276147" algn="just">
              <a:lnSpc>
                <a:spcPts val="3581"/>
              </a:lnSpc>
              <a:buFont typeface="Arial"/>
              <a:buChar char="•"/>
            </a:pPr>
            <a:r>
              <a:rPr lang="en-US" sz="2558">
                <a:solidFill>
                  <a:srgbClr val="000000"/>
                </a:solidFill>
                <a:latin typeface="Glacial Indifference"/>
                <a:ea typeface="Glacial Indifference"/>
                <a:cs typeface="Glacial Indifference"/>
                <a:sym typeface="Glacial Indifference"/>
              </a:rPr>
              <a:t>Showcase student works at school and in the community.</a:t>
            </a:r>
          </a:p>
        </p:txBody>
      </p:sp>
      <p:grpSp>
        <p:nvGrpSpPr>
          <p:cNvPr id="6" name="Group 6"/>
          <p:cNvGrpSpPr/>
          <p:nvPr/>
        </p:nvGrpSpPr>
        <p:grpSpPr>
          <a:xfrm rot="5400000">
            <a:off x="12046292" y="2954498"/>
            <a:ext cx="5168634" cy="5257383"/>
            <a:chOff x="0" y="0"/>
            <a:chExt cx="6442639" cy="6553264"/>
          </a:xfrm>
        </p:grpSpPr>
        <p:sp>
          <p:nvSpPr>
            <p:cNvPr id="7" name="Freeform 7"/>
            <p:cNvSpPr/>
            <p:nvPr/>
          </p:nvSpPr>
          <p:spPr>
            <a:xfrm>
              <a:off x="0" y="0"/>
              <a:ext cx="6442639" cy="6553264"/>
            </a:xfrm>
            <a:custGeom>
              <a:avLst/>
              <a:gdLst/>
              <a:ahLst/>
              <a:cxnLst/>
              <a:rect l="l" t="t" r="r" b="b"/>
              <a:pathLst>
                <a:path w="6442639" h="6553264">
                  <a:moveTo>
                    <a:pt x="6177209" y="0"/>
                  </a:moveTo>
                  <a:lnTo>
                    <a:pt x="265430" y="0"/>
                  </a:lnTo>
                  <a:cubicBezTo>
                    <a:pt x="265430" y="146050"/>
                    <a:pt x="147320" y="265430"/>
                    <a:pt x="0" y="265430"/>
                  </a:cubicBezTo>
                  <a:lnTo>
                    <a:pt x="0" y="6287834"/>
                  </a:lnTo>
                  <a:cubicBezTo>
                    <a:pt x="146050" y="6287834"/>
                    <a:pt x="265430" y="6405944"/>
                    <a:pt x="265430" y="6553264"/>
                  </a:cubicBezTo>
                  <a:lnTo>
                    <a:pt x="6177209" y="6553264"/>
                  </a:lnTo>
                  <a:cubicBezTo>
                    <a:pt x="6177209" y="6407214"/>
                    <a:pt x="6295319" y="6287834"/>
                    <a:pt x="6442639" y="6287834"/>
                  </a:cubicBezTo>
                  <a:lnTo>
                    <a:pt x="6442639" y="265430"/>
                  </a:lnTo>
                  <a:cubicBezTo>
                    <a:pt x="6296589" y="265430"/>
                    <a:pt x="6177209" y="147320"/>
                    <a:pt x="6177209" y="0"/>
                  </a:cubicBezTo>
                  <a:close/>
                </a:path>
              </a:pathLst>
            </a:custGeom>
            <a:solidFill>
              <a:srgbClr val="1F222B"/>
            </a:solidFill>
          </p:spPr>
          <p:txBody>
            <a:bodyPr/>
            <a:lstStyle/>
            <a:p>
              <a:endParaRPr lang="en-US"/>
            </a:p>
          </p:txBody>
        </p:sp>
      </p:grpSp>
      <p:sp>
        <p:nvSpPr>
          <p:cNvPr id="8" name="Freeform 8"/>
          <p:cNvSpPr/>
          <p:nvPr/>
        </p:nvSpPr>
        <p:spPr>
          <a:xfrm>
            <a:off x="14021952" y="8616821"/>
            <a:ext cx="1198263" cy="1198263"/>
          </a:xfrm>
          <a:custGeom>
            <a:avLst/>
            <a:gdLst/>
            <a:ahLst/>
            <a:cxnLst/>
            <a:rect l="l" t="t" r="r" b="b"/>
            <a:pathLst>
              <a:path w="1198263" h="1198263">
                <a:moveTo>
                  <a:pt x="0" y="0"/>
                </a:moveTo>
                <a:lnTo>
                  <a:pt x="1198263" y="0"/>
                </a:lnTo>
                <a:lnTo>
                  <a:pt x="1198263" y="1198263"/>
                </a:lnTo>
                <a:lnTo>
                  <a:pt x="0" y="1198263"/>
                </a:lnTo>
                <a:lnTo>
                  <a:pt x="0" y="0"/>
                </a:lnTo>
                <a:close/>
              </a:path>
            </a:pathLst>
          </a:custGeom>
          <a:blipFill>
            <a:blip r:embed="rId2"/>
            <a:stretch>
              <a:fillRect/>
            </a:stretch>
          </a:blipFill>
        </p:spPr>
        <p:txBody>
          <a:bodyPr/>
          <a:lstStyle/>
          <a:p>
            <a:endParaRPr lang="en-US"/>
          </a:p>
        </p:txBody>
      </p:sp>
      <p:sp>
        <p:nvSpPr>
          <p:cNvPr id="9" name="Freeform 9"/>
          <p:cNvSpPr/>
          <p:nvPr/>
        </p:nvSpPr>
        <p:spPr>
          <a:xfrm>
            <a:off x="11960576" y="8616821"/>
            <a:ext cx="1223587" cy="1223587"/>
          </a:xfrm>
          <a:custGeom>
            <a:avLst/>
            <a:gdLst/>
            <a:ahLst/>
            <a:cxnLst/>
            <a:rect l="l" t="t" r="r" b="b"/>
            <a:pathLst>
              <a:path w="1223587" h="1223587">
                <a:moveTo>
                  <a:pt x="0" y="0"/>
                </a:moveTo>
                <a:lnTo>
                  <a:pt x="1223587" y="0"/>
                </a:lnTo>
                <a:lnTo>
                  <a:pt x="1223587" y="1223587"/>
                </a:lnTo>
                <a:lnTo>
                  <a:pt x="0" y="12235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16061037" y="8616821"/>
            <a:ext cx="1198263" cy="1198263"/>
          </a:xfrm>
          <a:custGeom>
            <a:avLst/>
            <a:gdLst/>
            <a:ahLst/>
            <a:cxnLst/>
            <a:rect l="l" t="t" r="r" b="b"/>
            <a:pathLst>
              <a:path w="1198263" h="1198263">
                <a:moveTo>
                  <a:pt x="0" y="0"/>
                </a:moveTo>
                <a:lnTo>
                  <a:pt x="1198263" y="0"/>
                </a:lnTo>
                <a:lnTo>
                  <a:pt x="1198263" y="1198263"/>
                </a:lnTo>
                <a:lnTo>
                  <a:pt x="0" y="119826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450102" y="380697"/>
            <a:ext cx="18035726" cy="996467"/>
          </a:xfrm>
          <a:prstGeom prst="rect">
            <a:avLst/>
          </a:prstGeom>
        </p:spPr>
        <p:txBody>
          <a:bodyPr lIns="0" tIns="0" rIns="0" bIns="0" rtlCol="0" anchor="t">
            <a:spAutoFit/>
          </a:bodyPr>
          <a:lstStyle/>
          <a:p>
            <a:pPr algn="l">
              <a:lnSpc>
                <a:spcPts val="7864"/>
              </a:lnSpc>
            </a:pPr>
            <a:r>
              <a:rPr lang="en-US" sz="6780" b="1">
                <a:solidFill>
                  <a:srgbClr val="FFF6EA"/>
                </a:solidFill>
                <a:latin typeface="Playfair Display Heavy"/>
                <a:ea typeface="Playfair Display Heavy"/>
                <a:cs typeface="Playfair Display Heavy"/>
                <a:sym typeface="Playfair Display Heavy"/>
              </a:rPr>
              <a:t>STEP 4:  ADVANCEMENT &amp; CELEBRATE </a:t>
            </a:r>
          </a:p>
        </p:txBody>
      </p:sp>
      <p:sp>
        <p:nvSpPr>
          <p:cNvPr id="12" name="TextBox 12"/>
          <p:cNvSpPr txBox="1"/>
          <p:nvPr/>
        </p:nvSpPr>
        <p:spPr>
          <a:xfrm>
            <a:off x="12738668" y="3997188"/>
            <a:ext cx="3879131" cy="3757836"/>
          </a:xfrm>
          <a:prstGeom prst="rect">
            <a:avLst/>
          </a:prstGeom>
        </p:spPr>
        <p:txBody>
          <a:bodyPr lIns="0" tIns="0" rIns="0" bIns="0" rtlCol="0" anchor="t">
            <a:spAutoFit/>
          </a:bodyPr>
          <a:lstStyle/>
          <a:p>
            <a:pPr algn="just">
              <a:lnSpc>
                <a:spcPts val="4992"/>
              </a:lnSpc>
            </a:pPr>
            <a:r>
              <a:rPr lang="en-US" sz="3566">
                <a:solidFill>
                  <a:srgbClr val="FFF6EA"/>
                </a:solidFill>
                <a:latin typeface="Glacial Indifference"/>
                <a:ea typeface="Glacial Indifference"/>
                <a:cs typeface="Glacial Indifference"/>
                <a:sym typeface="Glacial Indifference"/>
              </a:rPr>
              <a:t>@Reflections</a:t>
            </a:r>
          </a:p>
          <a:p>
            <a:pPr algn="just">
              <a:lnSpc>
                <a:spcPts val="4992"/>
              </a:lnSpc>
            </a:pPr>
            <a:r>
              <a:rPr lang="en-US" sz="3566">
                <a:solidFill>
                  <a:srgbClr val="FFF6EA"/>
                </a:solidFill>
                <a:latin typeface="Glacial Indifference"/>
                <a:ea typeface="Glacial Indifference"/>
                <a:cs typeface="Glacial Indifference"/>
                <a:sym typeface="Glacial Indifference"/>
              </a:rPr>
              <a:t>@FLPTAReflections</a:t>
            </a:r>
          </a:p>
          <a:p>
            <a:pPr algn="just">
              <a:lnSpc>
                <a:spcPts val="4992"/>
              </a:lnSpc>
            </a:pPr>
            <a:r>
              <a:rPr lang="en-US" sz="3566">
                <a:solidFill>
                  <a:srgbClr val="FFF6EA"/>
                </a:solidFill>
                <a:latin typeface="Glacial Indifference"/>
                <a:ea typeface="Glacial Indifference"/>
                <a:cs typeface="Glacial Indifference"/>
                <a:sym typeface="Glacial Indifference"/>
              </a:rPr>
              <a:t>@FLPTA</a:t>
            </a:r>
          </a:p>
          <a:p>
            <a:pPr algn="just">
              <a:lnSpc>
                <a:spcPts val="4992"/>
              </a:lnSpc>
            </a:pPr>
            <a:r>
              <a:rPr lang="en-US" sz="3566">
                <a:solidFill>
                  <a:srgbClr val="FFF6EA"/>
                </a:solidFill>
                <a:latin typeface="Glacial Indifference"/>
                <a:ea typeface="Glacial Indifference"/>
                <a:cs typeface="Glacial Indifference"/>
                <a:sym typeface="Glacial Indifference"/>
              </a:rPr>
              <a:t>@PTAReflections</a:t>
            </a:r>
          </a:p>
          <a:p>
            <a:pPr algn="just">
              <a:lnSpc>
                <a:spcPts val="4992"/>
              </a:lnSpc>
            </a:pPr>
            <a:r>
              <a:rPr lang="en-US" sz="3566">
                <a:solidFill>
                  <a:srgbClr val="FFF6EA"/>
                </a:solidFill>
                <a:latin typeface="Glacial Indifference"/>
                <a:ea typeface="Glacial Indifference"/>
                <a:cs typeface="Glacial Indifference"/>
                <a:sym typeface="Glacial Indifference"/>
              </a:rPr>
              <a:t>#artsed</a:t>
            </a:r>
          </a:p>
          <a:p>
            <a:pPr algn="just">
              <a:lnSpc>
                <a:spcPts val="4992"/>
              </a:lnSpc>
            </a:pPr>
            <a:r>
              <a:rPr lang="en-US" sz="3566">
                <a:solidFill>
                  <a:srgbClr val="FFF6EA"/>
                </a:solidFill>
                <a:latin typeface="Glacial Indifference"/>
                <a:ea typeface="Glacial Indifference"/>
                <a:cs typeface="Glacial Indifference"/>
                <a:sym typeface="Glacial Indifference"/>
              </a:rPr>
              <a:t>#showusyourart </a:t>
            </a:r>
          </a:p>
        </p:txBody>
      </p:sp>
      <p:sp>
        <p:nvSpPr>
          <p:cNvPr id="13" name="TextBox 13"/>
          <p:cNvSpPr txBox="1"/>
          <p:nvPr/>
        </p:nvSpPr>
        <p:spPr>
          <a:xfrm>
            <a:off x="12256687" y="3228155"/>
            <a:ext cx="4843093" cy="638732"/>
          </a:xfrm>
          <a:prstGeom prst="rect">
            <a:avLst/>
          </a:prstGeom>
        </p:spPr>
        <p:txBody>
          <a:bodyPr lIns="0" tIns="0" rIns="0" bIns="0" rtlCol="0" anchor="t">
            <a:spAutoFit/>
          </a:bodyPr>
          <a:lstStyle/>
          <a:p>
            <a:pPr algn="ctr">
              <a:lnSpc>
                <a:spcPts val="5219"/>
              </a:lnSpc>
            </a:pPr>
            <a:r>
              <a:rPr lang="en-US" sz="3728" b="1">
                <a:solidFill>
                  <a:srgbClr val="FFF6EA"/>
                </a:solidFill>
                <a:latin typeface="Glacial Indifference Bold"/>
                <a:ea typeface="Glacial Indifference Bold"/>
                <a:cs typeface="Glacial Indifference Bold"/>
                <a:sym typeface="Glacial Indifference Bold"/>
              </a:rPr>
              <a:t>Social Media Tags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28575" y="0"/>
            <a:ext cx="18485827" cy="1729287"/>
            <a:chOff x="0" y="0"/>
            <a:chExt cx="4868695" cy="455450"/>
          </a:xfrm>
        </p:grpSpPr>
        <p:sp>
          <p:nvSpPr>
            <p:cNvPr id="3" name="Freeform 3"/>
            <p:cNvSpPr/>
            <p:nvPr/>
          </p:nvSpPr>
          <p:spPr>
            <a:xfrm>
              <a:off x="0" y="0"/>
              <a:ext cx="4868695" cy="455450"/>
            </a:xfrm>
            <a:custGeom>
              <a:avLst/>
              <a:gdLst/>
              <a:ahLst/>
              <a:cxnLst/>
              <a:rect l="l" t="t" r="r" b="b"/>
              <a:pathLst>
                <a:path w="4868695" h="455450">
                  <a:moveTo>
                    <a:pt x="0" y="0"/>
                  </a:moveTo>
                  <a:lnTo>
                    <a:pt x="4868695" y="0"/>
                  </a:lnTo>
                  <a:lnTo>
                    <a:pt x="4868695" y="455450"/>
                  </a:lnTo>
                  <a:lnTo>
                    <a:pt x="0" y="455450"/>
                  </a:lnTo>
                  <a:close/>
                </a:path>
              </a:pathLst>
            </a:custGeom>
            <a:solidFill>
              <a:srgbClr val="1F222B"/>
            </a:solidFill>
          </p:spPr>
          <p:txBody>
            <a:bodyPr/>
            <a:lstStyle/>
            <a:p>
              <a:endParaRPr lang="en-US"/>
            </a:p>
          </p:txBody>
        </p:sp>
        <p:sp>
          <p:nvSpPr>
            <p:cNvPr id="4" name="TextBox 4"/>
            <p:cNvSpPr txBox="1"/>
            <p:nvPr/>
          </p:nvSpPr>
          <p:spPr>
            <a:xfrm>
              <a:off x="0" y="0"/>
              <a:ext cx="4868695" cy="455450"/>
            </a:xfrm>
            <a:prstGeom prst="rect">
              <a:avLst/>
            </a:prstGeom>
          </p:spPr>
          <p:txBody>
            <a:bodyPr lIns="50800" tIns="50800" rIns="50800" bIns="50800" rtlCol="0" anchor="ctr"/>
            <a:lstStyle/>
            <a:p>
              <a:pPr algn="ctr">
                <a:lnSpc>
                  <a:spcPts val="2663"/>
                </a:lnSpc>
              </a:pPr>
              <a:endParaRPr/>
            </a:p>
          </p:txBody>
        </p:sp>
      </p:grpSp>
      <p:grpSp>
        <p:nvGrpSpPr>
          <p:cNvPr id="5" name="Group 5"/>
          <p:cNvGrpSpPr/>
          <p:nvPr/>
        </p:nvGrpSpPr>
        <p:grpSpPr>
          <a:xfrm rot="5400000">
            <a:off x="2211844" y="1585151"/>
            <a:ext cx="6523354" cy="8867667"/>
            <a:chOff x="0" y="0"/>
            <a:chExt cx="8131281" cy="11053439"/>
          </a:xfrm>
        </p:grpSpPr>
        <p:sp>
          <p:nvSpPr>
            <p:cNvPr id="6" name="Freeform 6"/>
            <p:cNvSpPr/>
            <p:nvPr/>
          </p:nvSpPr>
          <p:spPr>
            <a:xfrm>
              <a:off x="0" y="0"/>
              <a:ext cx="8131280" cy="11053439"/>
            </a:xfrm>
            <a:custGeom>
              <a:avLst/>
              <a:gdLst/>
              <a:ahLst/>
              <a:cxnLst/>
              <a:rect l="l" t="t" r="r" b="b"/>
              <a:pathLst>
                <a:path w="8131280" h="11053439">
                  <a:moveTo>
                    <a:pt x="7865851" y="0"/>
                  </a:moveTo>
                  <a:lnTo>
                    <a:pt x="265430" y="0"/>
                  </a:lnTo>
                  <a:cubicBezTo>
                    <a:pt x="265430" y="146050"/>
                    <a:pt x="147320" y="265430"/>
                    <a:pt x="0" y="265430"/>
                  </a:cubicBezTo>
                  <a:lnTo>
                    <a:pt x="0" y="10788009"/>
                  </a:lnTo>
                  <a:cubicBezTo>
                    <a:pt x="146050" y="10788009"/>
                    <a:pt x="265430" y="10906119"/>
                    <a:pt x="265430" y="11053439"/>
                  </a:cubicBezTo>
                  <a:lnTo>
                    <a:pt x="7865851" y="11053439"/>
                  </a:lnTo>
                  <a:cubicBezTo>
                    <a:pt x="7865851" y="10907389"/>
                    <a:pt x="7983961" y="10788009"/>
                    <a:pt x="8131280" y="10788009"/>
                  </a:cubicBezTo>
                  <a:lnTo>
                    <a:pt x="8131280" y="265430"/>
                  </a:lnTo>
                  <a:cubicBezTo>
                    <a:pt x="7985230" y="265430"/>
                    <a:pt x="7865851" y="147320"/>
                    <a:pt x="7865851" y="0"/>
                  </a:cubicBezTo>
                  <a:close/>
                </a:path>
              </a:pathLst>
            </a:custGeom>
            <a:solidFill>
              <a:srgbClr val="1F222B"/>
            </a:solidFill>
          </p:spPr>
          <p:txBody>
            <a:bodyPr/>
            <a:lstStyle/>
            <a:p>
              <a:endParaRPr lang="en-US"/>
            </a:p>
          </p:txBody>
        </p:sp>
      </p:grpSp>
      <p:sp>
        <p:nvSpPr>
          <p:cNvPr id="7" name="Freeform 7"/>
          <p:cNvSpPr/>
          <p:nvPr/>
        </p:nvSpPr>
        <p:spPr>
          <a:xfrm>
            <a:off x="10216207" y="2793280"/>
            <a:ext cx="7333930" cy="6307180"/>
          </a:xfrm>
          <a:custGeom>
            <a:avLst/>
            <a:gdLst/>
            <a:ahLst/>
            <a:cxnLst/>
            <a:rect l="l" t="t" r="r" b="b"/>
            <a:pathLst>
              <a:path w="7333930" h="6307180">
                <a:moveTo>
                  <a:pt x="0" y="0"/>
                </a:moveTo>
                <a:lnTo>
                  <a:pt x="7333930" y="0"/>
                </a:lnTo>
                <a:lnTo>
                  <a:pt x="7333930" y="6307180"/>
                </a:lnTo>
                <a:lnTo>
                  <a:pt x="0" y="630718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8" name="TextBox 8"/>
          <p:cNvSpPr txBox="1"/>
          <p:nvPr/>
        </p:nvSpPr>
        <p:spPr>
          <a:xfrm>
            <a:off x="351473" y="380697"/>
            <a:ext cx="17585054" cy="996467"/>
          </a:xfrm>
          <a:prstGeom prst="rect">
            <a:avLst/>
          </a:prstGeom>
        </p:spPr>
        <p:txBody>
          <a:bodyPr lIns="0" tIns="0" rIns="0" bIns="0" rtlCol="0" anchor="t">
            <a:spAutoFit/>
          </a:bodyPr>
          <a:lstStyle/>
          <a:p>
            <a:pPr algn="l">
              <a:lnSpc>
                <a:spcPts val="7864"/>
              </a:lnSpc>
            </a:pPr>
            <a:r>
              <a:rPr lang="en-US" sz="6780" b="1">
                <a:solidFill>
                  <a:srgbClr val="FFF6EA"/>
                </a:solidFill>
                <a:latin typeface="Playfair Display Heavy"/>
                <a:ea typeface="Playfair Display Heavy"/>
                <a:cs typeface="Playfair Display Heavy"/>
                <a:sym typeface="Playfair Display Heavy"/>
              </a:rPr>
              <a:t>STEP 5:  DON'T FORGET TO WRAP-UP! </a:t>
            </a:r>
          </a:p>
        </p:txBody>
      </p:sp>
      <p:sp>
        <p:nvSpPr>
          <p:cNvPr id="9" name="TextBox 9"/>
          <p:cNvSpPr txBox="1"/>
          <p:nvPr/>
        </p:nvSpPr>
        <p:spPr>
          <a:xfrm>
            <a:off x="1443373" y="2960645"/>
            <a:ext cx="8060295" cy="6139815"/>
          </a:xfrm>
          <a:prstGeom prst="rect">
            <a:avLst/>
          </a:prstGeom>
        </p:spPr>
        <p:txBody>
          <a:bodyPr lIns="0" tIns="0" rIns="0" bIns="0" rtlCol="0" anchor="t">
            <a:spAutoFit/>
          </a:bodyPr>
          <a:lstStyle/>
          <a:p>
            <a:pPr algn="l">
              <a:lnSpc>
                <a:spcPts val="3479"/>
              </a:lnSpc>
              <a:spcBef>
                <a:spcPct val="0"/>
              </a:spcBef>
            </a:pPr>
            <a:r>
              <a:rPr lang="en-US" sz="2999">
                <a:solidFill>
                  <a:srgbClr val="FFFFFF"/>
                </a:solidFill>
                <a:latin typeface="Glacial Indifference"/>
                <a:ea typeface="Glacial Indifference"/>
                <a:cs typeface="Glacial Indifference"/>
                <a:sym typeface="Glacial Indifference"/>
              </a:rPr>
              <a:t>Make sure to thank students, parent leaders, school personnel, Judges, and community businesses for their support!</a:t>
            </a:r>
          </a:p>
          <a:p>
            <a:pPr algn="l">
              <a:lnSpc>
                <a:spcPts val="3479"/>
              </a:lnSpc>
              <a:spcBef>
                <a:spcPct val="0"/>
              </a:spcBef>
            </a:pPr>
            <a:endParaRPr lang="en-US" sz="2999">
              <a:solidFill>
                <a:srgbClr val="FFFFFF"/>
              </a:solidFill>
              <a:latin typeface="Glacial Indifference"/>
              <a:ea typeface="Glacial Indifference"/>
              <a:cs typeface="Glacial Indifference"/>
              <a:sym typeface="Glacial Indifference"/>
            </a:endParaRPr>
          </a:p>
          <a:p>
            <a:pPr algn="l">
              <a:lnSpc>
                <a:spcPts val="3479"/>
              </a:lnSpc>
              <a:spcBef>
                <a:spcPct val="0"/>
              </a:spcBef>
            </a:pPr>
            <a:r>
              <a:rPr lang="en-US" sz="2999">
                <a:solidFill>
                  <a:srgbClr val="FFFFFF"/>
                </a:solidFill>
                <a:latin typeface="Glacial Indifference"/>
                <a:ea typeface="Glacial Indifference"/>
                <a:cs typeface="Glacial Indifference"/>
                <a:sym typeface="Glacial Indifference"/>
              </a:rPr>
              <a:t>Return non-advancing works and contact students who are advancing in the competition.</a:t>
            </a:r>
          </a:p>
          <a:p>
            <a:pPr algn="l">
              <a:lnSpc>
                <a:spcPts val="3479"/>
              </a:lnSpc>
              <a:spcBef>
                <a:spcPct val="0"/>
              </a:spcBef>
            </a:pPr>
            <a:endParaRPr lang="en-US" sz="2999">
              <a:solidFill>
                <a:srgbClr val="FFFFFF"/>
              </a:solidFill>
              <a:latin typeface="Glacial Indifference"/>
              <a:ea typeface="Glacial Indifference"/>
              <a:cs typeface="Glacial Indifference"/>
              <a:sym typeface="Glacial Indifference"/>
            </a:endParaRPr>
          </a:p>
          <a:p>
            <a:pPr algn="l">
              <a:lnSpc>
                <a:spcPts val="3479"/>
              </a:lnSpc>
              <a:spcBef>
                <a:spcPct val="0"/>
              </a:spcBef>
            </a:pPr>
            <a:r>
              <a:rPr lang="en-US" sz="2999">
                <a:solidFill>
                  <a:srgbClr val="FFFFFF"/>
                </a:solidFill>
                <a:latin typeface="Glacial Indifference"/>
                <a:ea typeface="Glacial Indifference"/>
                <a:cs typeface="Glacial Indifference"/>
                <a:sym typeface="Glacial Indifference"/>
              </a:rPr>
              <a:t>Host a debrief with your volunteers committee.</a:t>
            </a:r>
          </a:p>
          <a:p>
            <a:pPr algn="l">
              <a:lnSpc>
                <a:spcPts val="3479"/>
              </a:lnSpc>
              <a:spcBef>
                <a:spcPct val="0"/>
              </a:spcBef>
            </a:pPr>
            <a:endParaRPr lang="en-US" sz="2999">
              <a:solidFill>
                <a:srgbClr val="FFFFFF"/>
              </a:solidFill>
              <a:latin typeface="Glacial Indifference"/>
              <a:ea typeface="Glacial Indifference"/>
              <a:cs typeface="Glacial Indifference"/>
              <a:sym typeface="Glacial Indifference"/>
            </a:endParaRPr>
          </a:p>
          <a:p>
            <a:pPr algn="l">
              <a:lnSpc>
                <a:spcPts val="3479"/>
              </a:lnSpc>
              <a:spcBef>
                <a:spcPct val="0"/>
              </a:spcBef>
            </a:pPr>
            <a:r>
              <a:rPr lang="en-US" sz="2999">
                <a:solidFill>
                  <a:srgbClr val="FFFFFF"/>
                </a:solidFill>
                <a:latin typeface="Glacial Indifference"/>
                <a:ea typeface="Glacial Indifference"/>
                <a:cs typeface="Glacial Indifference"/>
                <a:sym typeface="Glacial Indifference"/>
              </a:rPr>
              <a:t>Update your PTA/PTSA Executive board with results.</a:t>
            </a:r>
          </a:p>
          <a:p>
            <a:pPr algn="l">
              <a:lnSpc>
                <a:spcPts val="3479"/>
              </a:lnSpc>
              <a:spcBef>
                <a:spcPct val="0"/>
              </a:spcBef>
            </a:pPr>
            <a:endParaRPr lang="en-US" sz="2999">
              <a:solidFill>
                <a:srgbClr val="FFFFFF"/>
              </a:solidFill>
              <a:latin typeface="Glacial Indifference"/>
              <a:ea typeface="Glacial Indifference"/>
              <a:cs typeface="Glacial Indifference"/>
              <a:sym typeface="Glacial Indifference"/>
            </a:endParaRPr>
          </a:p>
          <a:p>
            <a:pPr algn="l">
              <a:lnSpc>
                <a:spcPts val="3479"/>
              </a:lnSpc>
              <a:spcBef>
                <a:spcPct val="0"/>
              </a:spcBef>
            </a:pPr>
            <a:r>
              <a:rPr lang="en-US" sz="2999">
                <a:solidFill>
                  <a:srgbClr val="FFFFFF"/>
                </a:solidFill>
                <a:latin typeface="Glacial Indifference"/>
                <a:ea typeface="Glacial Indifference"/>
                <a:cs typeface="Glacial Indifference"/>
                <a:sym typeface="Glacial Indifference"/>
              </a:rPr>
              <a:t>Record notes and contacts for next year’s Reflections Chair.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421779" y="-1232569"/>
            <a:ext cx="7060314" cy="14491619"/>
            <a:chOff x="0" y="0"/>
            <a:chExt cx="8800595" cy="18063626"/>
          </a:xfrm>
        </p:grpSpPr>
        <p:sp>
          <p:nvSpPr>
            <p:cNvPr id="3" name="Freeform 3"/>
            <p:cNvSpPr/>
            <p:nvPr/>
          </p:nvSpPr>
          <p:spPr>
            <a:xfrm>
              <a:off x="0" y="0"/>
              <a:ext cx="8800595" cy="18063626"/>
            </a:xfrm>
            <a:custGeom>
              <a:avLst/>
              <a:gdLst/>
              <a:ahLst/>
              <a:cxnLst/>
              <a:rect l="l" t="t" r="r" b="b"/>
              <a:pathLst>
                <a:path w="8800595" h="18063626">
                  <a:moveTo>
                    <a:pt x="8535165" y="0"/>
                  </a:moveTo>
                  <a:lnTo>
                    <a:pt x="265430" y="0"/>
                  </a:lnTo>
                  <a:cubicBezTo>
                    <a:pt x="265430" y="146050"/>
                    <a:pt x="147320" y="265430"/>
                    <a:pt x="0" y="265430"/>
                  </a:cubicBezTo>
                  <a:lnTo>
                    <a:pt x="0" y="17798196"/>
                  </a:lnTo>
                  <a:cubicBezTo>
                    <a:pt x="146050" y="17798196"/>
                    <a:pt x="265430" y="17916306"/>
                    <a:pt x="265430" y="18063626"/>
                  </a:cubicBezTo>
                  <a:lnTo>
                    <a:pt x="8535165" y="18063626"/>
                  </a:lnTo>
                  <a:cubicBezTo>
                    <a:pt x="8535165" y="17917576"/>
                    <a:pt x="8653275" y="17798196"/>
                    <a:pt x="8800595" y="17798196"/>
                  </a:cubicBezTo>
                  <a:lnTo>
                    <a:pt x="8800595" y="265430"/>
                  </a:lnTo>
                  <a:cubicBezTo>
                    <a:pt x="8654545" y="265430"/>
                    <a:pt x="8535165" y="147320"/>
                    <a:pt x="8535165" y="0"/>
                  </a:cubicBezTo>
                  <a:close/>
                </a:path>
              </a:pathLst>
            </a:custGeom>
            <a:solidFill>
              <a:srgbClr val="FFF6EA"/>
            </a:solidFill>
          </p:spPr>
          <p:txBody>
            <a:bodyPr/>
            <a:lstStyle/>
            <a:p>
              <a:endParaRPr lang="en-US"/>
            </a:p>
          </p:txBody>
        </p:sp>
      </p:grpSp>
      <p:grpSp>
        <p:nvGrpSpPr>
          <p:cNvPr id="4" name="Group 4"/>
          <p:cNvGrpSpPr/>
          <p:nvPr/>
        </p:nvGrpSpPr>
        <p:grpSpPr>
          <a:xfrm>
            <a:off x="4963254" y="8378269"/>
            <a:ext cx="8361491" cy="900557"/>
            <a:chOff x="0" y="0"/>
            <a:chExt cx="11148655" cy="1200743"/>
          </a:xfrm>
        </p:grpSpPr>
        <p:sp>
          <p:nvSpPr>
            <p:cNvPr id="5" name="Freeform 5"/>
            <p:cNvSpPr/>
            <p:nvPr/>
          </p:nvSpPr>
          <p:spPr>
            <a:xfrm>
              <a:off x="0" y="0"/>
              <a:ext cx="1168148" cy="1173607"/>
            </a:xfrm>
            <a:custGeom>
              <a:avLst/>
              <a:gdLst/>
              <a:ahLst/>
              <a:cxnLst/>
              <a:rect l="l" t="t" r="r" b="b"/>
              <a:pathLst>
                <a:path w="1168148" h="1173607">
                  <a:moveTo>
                    <a:pt x="0" y="0"/>
                  </a:moveTo>
                  <a:lnTo>
                    <a:pt x="1168148" y="0"/>
                  </a:lnTo>
                  <a:lnTo>
                    <a:pt x="1168148" y="1173607"/>
                  </a:lnTo>
                  <a:lnTo>
                    <a:pt x="0" y="1173607"/>
                  </a:lnTo>
                  <a:lnTo>
                    <a:pt x="0" y="0"/>
                  </a:lnTo>
                  <a:close/>
                </a:path>
              </a:pathLst>
            </a:custGeom>
            <a:blipFill>
              <a:blip r:embed="rId2"/>
              <a:stretch>
                <a:fillRect/>
              </a:stretch>
            </a:blipFill>
          </p:spPr>
          <p:txBody>
            <a:bodyPr/>
            <a:lstStyle/>
            <a:p>
              <a:endParaRPr lang="en-US"/>
            </a:p>
          </p:txBody>
        </p:sp>
        <p:sp>
          <p:nvSpPr>
            <p:cNvPr id="6" name="Freeform 6"/>
            <p:cNvSpPr/>
            <p:nvPr/>
          </p:nvSpPr>
          <p:spPr>
            <a:xfrm>
              <a:off x="3992720" y="0"/>
              <a:ext cx="1150476" cy="1155803"/>
            </a:xfrm>
            <a:custGeom>
              <a:avLst/>
              <a:gdLst/>
              <a:ahLst/>
              <a:cxnLst/>
              <a:rect l="l" t="t" r="r" b="b"/>
              <a:pathLst>
                <a:path w="1150476" h="1155803">
                  <a:moveTo>
                    <a:pt x="0" y="0"/>
                  </a:moveTo>
                  <a:lnTo>
                    <a:pt x="1150477" y="0"/>
                  </a:lnTo>
                  <a:lnTo>
                    <a:pt x="1150477" y="1155803"/>
                  </a:lnTo>
                  <a:lnTo>
                    <a:pt x="0" y="1155803"/>
                  </a:lnTo>
                  <a:lnTo>
                    <a:pt x="0" y="0"/>
                  </a:lnTo>
                  <a:close/>
                </a:path>
              </a:pathLst>
            </a:custGeom>
            <a:blipFill>
              <a:blip r:embed="rId3"/>
              <a:stretch>
                <a:fillRect/>
              </a:stretch>
            </a:blipFill>
          </p:spPr>
          <p:txBody>
            <a:bodyPr/>
            <a:lstStyle/>
            <a:p>
              <a:endParaRPr lang="en-US"/>
            </a:p>
          </p:txBody>
        </p:sp>
        <p:sp>
          <p:nvSpPr>
            <p:cNvPr id="7" name="Freeform 7"/>
            <p:cNvSpPr/>
            <p:nvPr/>
          </p:nvSpPr>
          <p:spPr>
            <a:xfrm>
              <a:off x="5981397" y="22470"/>
              <a:ext cx="1183753" cy="1178273"/>
            </a:xfrm>
            <a:custGeom>
              <a:avLst/>
              <a:gdLst/>
              <a:ahLst/>
              <a:cxnLst/>
              <a:rect l="l" t="t" r="r" b="b"/>
              <a:pathLst>
                <a:path w="1183753" h="1178273">
                  <a:moveTo>
                    <a:pt x="0" y="0"/>
                  </a:moveTo>
                  <a:lnTo>
                    <a:pt x="1183753" y="0"/>
                  </a:lnTo>
                  <a:lnTo>
                    <a:pt x="1183753" y="1178273"/>
                  </a:lnTo>
                  <a:lnTo>
                    <a:pt x="0" y="1178273"/>
                  </a:lnTo>
                  <a:lnTo>
                    <a:pt x="0" y="0"/>
                  </a:lnTo>
                  <a:close/>
                </a:path>
              </a:pathLst>
            </a:custGeom>
            <a:blipFill>
              <a:blip r:embed="rId4"/>
              <a:stretch>
                <a:fillRect/>
              </a:stretch>
            </a:blipFill>
          </p:spPr>
          <p:txBody>
            <a:bodyPr/>
            <a:lstStyle/>
            <a:p>
              <a:endParaRPr lang="en-US"/>
            </a:p>
          </p:txBody>
        </p:sp>
        <p:sp>
          <p:nvSpPr>
            <p:cNvPr id="8" name="Freeform 8"/>
            <p:cNvSpPr/>
            <p:nvPr/>
          </p:nvSpPr>
          <p:spPr>
            <a:xfrm>
              <a:off x="2006348" y="52570"/>
              <a:ext cx="1148172" cy="1148172"/>
            </a:xfrm>
            <a:custGeom>
              <a:avLst/>
              <a:gdLst/>
              <a:ahLst/>
              <a:cxnLst/>
              <a:rect l="l" t="t" r="r" b="b"/>
              <a:pathLst>
                <a:path w="1148172" h="1148172">
                  <a:moveTo>
                    <a:pt x="0" y="0"/>
                  </a:moveTo>
                  <a:lnTo>
                    <a:pt x="1148172" y="0"/>
                  </a:lnTo>
                  <a:lnTo>
                    <a:pt x="1148172" y="1148173"/>
                  </a:lnTo>
                  <a:lnTo>
                    <a:pt x="0" y="1148173"/>
                  </a:lnTo>
                  <a:lnTo>
                    <a:pt x="0" y="0"/>
                  </a:lnTo>
                  <a:close/>
                </a:path>
              </a:pathLst>
            </a:custGeom>
            <a:blipFill>
              <a:blip r:embed="rId5"/>
              <a:stretch>
                <a:fillRect/>
              </a:stretch>
            </a:blipFill>
          </p:spPr>
          <p:txBody>
            <a:bodyPr/>
            <a:lstStyle/>
            <a:p>
              <a:endParaRPr lang="en-US"/>
            </a:p>
          </p:txBody>
        </p:sp>
        <p:sp>
          <p:nvSpPr>
            <p:cNvPr id="9" name="Freeform 9"/>
            <p:cNvSpPr/>
            <p:nvPr/>
          </p:nvSpPr>
          <p:spPr>
            <a:xfrm>
              <a:off x="8003350" y="0"/>
              <a:ext cx="1153642" cy="1153642"/>
            </a:xfrm>
            <a:custGeom>
              <a:avLst/>
              <a:gdLst/>
              <a:ahLst/>
              <a:cxnLst/>
              <a:rect l="l" t="t" r="r" b="b"/>
              <a:pathLst>
                <a:path w="1153642" h="1153642">
                  <a:moveTo>
                    <a:pt x="0" y="0"/>
                  </a:moveTo>
                  <a:lnTo>
                    <a:pt x="1153642" y="0"/>
                  </a:lnTo>
                  <a:lnTo>
                    <a:pt x="1153642" y="1153642"/>
                  </a:lnTo>
                  <a:lnTo>
                    <a:pt x="0" y="1153642"/>
                  </a:lnTo>
                  <a:lnTo>
                    <a:pt x="0" y="0"/>
                  </a:lnTo>
                  <a:close/>
                </a:path>
              </a:pathLst>
            </a:custGeom>
            <a:blipFill>
              <a:blip r:embed="rId6"/>
              <a:stretch>
                <a:fillRect/>
              </a:stretch>
            </a:blipFill>
          </p:spPr>
          <p:txBody>
            <a:bodyPr/>
            <a:lstStyle/>
            <a:p>
              <a:endParaRPr lang="en-US"/>
            </a:p>
          </p:txBody>
        </p:sp>
        <p:sp>
          <p:nvSpPr>
            <p:cNvPr id="10" name="Freeform 10"/>
            <p:cNvSpPr/>
            <p:nvPr/>
          </p:nvSpPr>
          <p:spPr>
            <a:xfrm>
              <a:off x="9995192" y="52570"/>
              <a:ext cx="1153464" cy="1148172"/>
            </a:xfrm>
            <a:custGeom>
              <a:avLst/>
              <a:gdLst/>
              <a:ahLst/>
              <a:cxnLst/>
              <a:rect l="l" t="t" r="r" b="b"/>
              <a:pathLst>
                <a:path w="1153464" h="1148172">
                  <a:moveTo>
                    <a:pt x="0" y="0"/>
                  </a:moveTo>
                  <a:lnTo>
                    <a:pt x="1153463" y="0"/>
                  </a:lnTo>
                  <a:lnTo>
                    <a:pt x="1153463" y="1148173"/>
                  </a:lnTo>
                  <a:lnTo>
                    <a:pt x="0" y="1148173"/>
                  </a:lnTo>
                  <a:lnTo>
                    <a:pt x="0" y="0"/>
                  </a:lnTo>
                  <a:close/>
                </a:path>
              </a:pathLst>
            </a:custGeom>
            <a:blipFill>
              <a:blip r:embed="rId7"/>
              <a:stretch>
                <a:fillRect/>
              </a:stretch>
            </a:blipFill>
          </p:spPr>
          <p:txBody>
            <a:bodyPr/>
            <a:lstStyle/>
            <a:p>
              <a:endParaRPr lang="en-US"/>
            </a:p>
          </p:txBody>
        </p:sp>
      </p:grpSp>
      <p:sp>
        <p:nvSpPr>
          <p:cNvPr id="11" name="TextBox 11"/>
          <p:cNvSpPr txBox="1"/>
          <p:nvPr/>
        </p:nvSpPr>
        <p:spPr>
          <a:xfrm>
            <a:off x="1028700" y="316837"/>
            <a:ext cx="16230600" cy="1987067"/>
          </a:xfrm>
          <a:prstGeom prst="rect">
            <a:avLst/>
          </a:prstGeom>
        </p:spPr>
        <p:txBody>
          <a:bodyPr lIns="0" tIns="0" rIns="0" bIns="0" rtlCol="0" anchor="t">
            <a:spAutoFit/>
          </a:bodyPr>
          <a:lstStyle/>
          <a:p>
            <a:pPr algn="ctr">
              <a:lnSpc>
                <a:spcPts val="7864"/>
              </a:lnSpc>
            </a:pPr>
            <a:r>
              <a:rPr lang="en-US" sz="6780" b="1">
                <a:solidFill>
                  <a:srgbClr val="FFF6EA"/>
                </a:solidFill>
                <a:latin typeface="Playfair Display Heavy"/>
                <a:ea typeface="Playfair Display Heavy"/>
                <a:cs typeface="Playfair Display Heavy"/>
                <a:sym typeface="Playfair Display Heavy"/>
              </a:rPr>
              <a:t>ARTS CATEGORY &amp; </a:t>
            </a:r>
          </a:p>
          <a:p>
            <a:pPr algn="ctr">
              <a:lnSpc>
                <a:spcPts val="7864"/>
              </a:lnSpc>
            </a:pPr>
            <a:r>
              <a:rPr lang="en-US" sz="6780" b="1">
                <a:solidFill>
                  <a:srgbClr val="FFF6EA"/>
                </a:solidFill>
                <a:latin typeface="Playfair Display Heavy"/>
                <a:ea typeface="Playfair Display Heavy"/>
                <a:cs typeface="Playfair Display Heavy"/>
                <a:sym typeface="Playfair Display Heavy"/>
              </a:rPr>
              <a:t>GRADE DIVISION OVERVIEW </a:t>
            </a:r>
          </a:p>
        </p:txBody>
      </p:sp>
      <p:sp>
        <p:nvSpPr>
          <p:cNvPr id="12" name="TextBox 12"/>
          <p:cNvSpPr txBox="1"/>
          <p:nvPr/>
        </p:nvSpPr>
        <p:spPr>
          <a:xfrm>
            <a:off x="3240591" y="4366178"/>
            <a:ext cx="5085275" cy="3754916"/>
          </a:xfrm>
          <a:prstGeom prst="rect">
            <a:avLst/>
          </a:prstGeom>
        </p:spPr>
        <p:txBody>
          <a:bodyPr lIns="0" tIns="0" rIns="0" bIns="0" rtlCol="0" anchor="t">
            <a:spAutoFit/>
          </a:bodyPr>
          <a:lstStyle/>
          <a:p>
            <a:pPr algn="just">
              <a:lnSpc>
                <a:spcPts val="4280"/>
              </a:lnSpc>
            </a:pPr>
            <a:r>
              <a:rPr lang="en-US" sz="3057" b="1">
                <a:solidFill>
                  <a:srgbClr val="1F222B"/>
                </a:solidFill>
                <a:latin typeface="Glacial Indifference Bold"/>
                <a:ea typeface="Glacial Indifference Bold"/>
                <a:cs typeface="Glacial Indifference Bold"/>
                <a:sym typeface="Glacial Indifference Bold"/>
              </a:rPr>
              <a:t>Art Categories:</a:t>
            </a:r>
          </a:p>
          <a:p>
            <a:pPr marL="660161" lvl="1" indent="-330081" algn="just">
              <a:lnSpc>
                <a:spcPts val="4280"/>
              </a:lnSpc>
              <a:buFont typeface="Arial"/>
              <a:buChar char="•"/>
            </a:pPr>
            <a:r>
              <a:rPr lang="en-US" sz="3057">
                <a:solidFill>
                  <a:srgbClr val="1F222B"/>
                </a:solidFill>
                <a:latin typeface="Glacial Indifference"/>
                <a:ea typeface="Glacial Indifference"/>
                <a:cs typeface="Glacial Indifference"/>
                <a:sym typeface="Glacial Indifference"/>
              </a:rPr>
              <a:t>Dance Choreography</a:t>
            </a:r>
          </a:p>
          <a:p>
            <a:pPr marL="660161" lvl="1" indent="-330081" algn="just">
              <a:lnSpc>
                <a:spcPts val="4280"/>
              </a:lnSpc>
              <a:buFont typeface="Arial"/>
              <a:buChar char="•"/>
            </a:pPr>
            <a:r>
              <a:rPr lang="en-US" sz="3057">
                <a:solidFill>
                  <a:srgbClr val="1F222B"/>
                </a:solidFill>
                <a:latin typeface="Glacial Indifference"/>
                <a:ea typeface="Glacial Indifference"/>
                <a:cs typeface="Glacial Indifference"/>
                <a:sym typeface="Glacial Indifference"/>
              </a:rPr>
              <a:t>Film Production</a:t>
            </a:r>
          </a:p>
          <a:p>
            <a:pPr marL="660161" lvl="1" indent="-330081" algn="just">
              <a:lnSpc>
                <a:spcPts val="4280"/>
              </a:lnSpc>
              <a:buFont typeface="Arial"/>
              <a:buChar char="•"/>
            </a:pPr>
            <a:r>
              <a:rPr lang="en-US" sz="3057">
                <a:solidFill>
                  <a:srgbClr val="1F222B"/>
                </a:solidFill>
                <a:latin typeface="Glacial Indifference"/>
                <a:ea typeface="Glacial Indifference"/>
                <a:cs typeface="Glacial Indifference"/>
                <a:sym typeface="Glacial Indifference"/>
              </a:rPr>
              <a:t>Literature</a:t>
            </a:r>
          </a:p>
          <a:p>
            <a:pPr marL="660161" lvl="1" indent="-330081" algn="just">
              <a:lnSpc>
                <a:spcPts val="4280"/>
              </a:lnSpc>
              <a:buFont typeface="Arial"/>
              <a:buChar char="•"/>
            </a:pPr>
            <a:r>
              <a:rPr lang="en-US" sz="3057">
                <a:solidFill>
                  <a:srgbClr val="1F222B"/>
                </a:solidFill>
                <a:latin typeface="Glacial Indifference"/>
                <a:ea typeface="Glacial Indifference"/>
                <a:cs typeface="Glacial Indifference"/>
                <a:sym typeface="Glacial Indifference"/>
              </a:rPr>
              <a:t>Music Composition</a:t>
            </a:r>
          </a:p>
          <a:p>
            <a:pPr marL="660161" lvl="1" indent="-330081" algn="just">
              <a:lnSpc>
                <a:spcPts val="4280"/>
              </a:lnSpc>
              <a:buFont typeface="Arial"/>
              <a:buChar char="•"/>
            </a:pPr>
            <a:r>
              <a:rPr lang="en-US" sz="3057">
                <a:solidFill>
                  <a:srgbClr val="1F222B"/>
                </a:solidFill>
                <a:latin typeface="Glacial Indifference"/>
                <a:ea typeface="Glacial Indifference"/>
                <a:cs typeface="Glacial Indifference"/>
                <a:sym typeface="Glacial Indifference"/>
              </a:rPr>
              <a:t>Photography</a:t>
            </a:r>
          </a:p>
          <a:p>
            <a:pPr marL="660161" lvl="1" indent="-330081" algn="just">
              <a:lnSpc>
                <a:spcPts val="4280"/>
              </a:lnSpc>
              <a:buFont typeface="Arial"/>
              <a:buChar char="•"/>
            </a:pPr>
            <a:r>
              <a:rPr lang="en-US" sz="3057">
                <a:solidFill>
                  <a:srgbClr val="1F222B"/>
                </a:solidFill>
                <a:latin typeface="Glacial Indifference"/>
                <a:ea typeface="Glacial Indifference"/>
                <a:cs typeface="Glacial Indifference"/>
                <a:sym typeface="Glacial Indifference"/>
              </a:rPr>
              <a:t>Visual Arts</a:t>
            </a:r>
          </a:p>
        </p:txBody>
      </p:sp>
      <p:sp>
        <p:nvSpPr>
          <p:cNvPr id="13" name="TextBox 13"/>
          <p:cNvSpPr txBox="1"/>
          <p:nvPr/>
        </p:nvSpPr>
        <p:spPr>
          <a:xfrm>
            <a:off x="9018611" y="4366178"/>
            <a:ext cx="5790365" cy="3236976"/>
          </a:xfrm>
          <a:prstGeom prst="rect">
            <a:avLst/>
          </a:prstGeom>
        </p:spPr>
        <p:txBody>
          <a:bodyPr lIns="0" tIns="0" rIns="0" bIns="0" rtlCol="0" anchor="t">
            <a:spAutoFit/>
          </a:bodyPr>
          <a:lstStyle/>
          <a:p>
            <a:pPr algn="just">
              <a:lnSpc>
                <a:spcPts val="4284"/>
              </a:lnSpc>
            </a:pPr>
            <a:r>
              <a:rPr lang="en-US" sz="3060" b="1">
                <a:solidFill>
                  <a:srgbClr val="1F222B"/>
                </a:solidFill>
                <a:latin typeface="Glacial Indifference Bold"/>
                <a:ea typeface="Glacial Indifference Bold"/>
                <a:cs typeface="Glacial Indifference Bold"/>
                <a:sym typeface="Glacial Indifference Bold"/>
              </a:rPr>
              <a:t>Grade Divisions: </a:t>
            </a:r>
          </a:p>
          <a:p>
            <a:pPr marL="660654" lvl="1" indent="-330327" algn="just">
              <a:lnSpc>
                <a:spcPts val="4284"/>
              </a:lnSpc>
              <a:buFont typeface="Arial"/>
              <a:buChar char="•"/>
            </a:pPr>
            <a:r>
              <a:rPr lang="en-US" sz="3060">
                <a:solidFill>
                  <a:srgbClr val="1F222B"/>
                </a:solidFill>
                <a:latin typeface="Glacial Indifference"/>
                <a:ea typeface="Glacial Indifference"/>
                <a:cs typeface="Glacial Indifference"/>
                <a:sym typeface="Glacial Indifference"/>
              </a:rPr>
              <a:t>Primary: Pre-K thru Grade 2</a:t>
            </a:r>
          </a:p>
          <a:p>
            <a:pPr marL="660654" lvl="1" indent="-330327" algn="just">
              <a:lnSpc>
                <a:spcPts val="4284"/>
              </a:lnSpc>
              <a:buFont typeface="Arial"/>
              <a:buChar char="•"/>
            </a:pPr>
            <a:r>
              <a:rPr lang="en-US" sz="3060">
                <a:solidFill>
                  <a:srgbClr val="1F222B"/>
                </a:solidFill>
                <a:latin typeface="Glacial Indifference"/>
                <a:ea typeface="Glacial Indifference"/>
                <a:cs typeface="Glacial Indifference"/>
                <a:sym typeface="Glacial Indifference"/>
              </a:rPr>
              <a:t>Intermediate: Grade 3 – 5</a:t>
            </a:r>
          </a:p>
          <a:p>
            <a:pPr marL="660654" lvl="1" indent="-330327" algn="just">
              <a:lnSpc>
                <a:spcPts val="4284"/>
              </a:lnSpc>
              <a:buFont typeface="Arial"/>
              <a:buChar char="•"/>
            </a:pPr>
            <a:r>
              <a:rPr lang="en-US" sz="3060">
                <a:solidFill>
                  <a:srgbClr val="1F222B"/>
                </a:solidFill>
                <a:latin typeface="Glacial Indifference"/>
                <a:ea typeface="Glacial Indifference"/>
                <a:cs typeface="Glacial Indifference"/>
                <a:sym typeface="Glacial Indifference"/>
              </a:rPr>
              <a:t>Middle School: Grade 6 – 8</a:t>
            </a:r>
          </a:p>
          <a:p>
            <a:pPr marL="660654" lvl="1" indent="-330327" algn="just">
              <a:lnSpc>
                <a:spcPts val="4284"/>
              </a:lnSpc>
              <a:buFont typeface="Arial"/>
              <a:buChar char="•"/>
            </a:pPr>
            <a:r>
              <a:rPr lang="en-US" sz="3060">
                <a:solidFill>
                  <a:srgbClr val="1F222B"/>
                </a:solidFill>
                <a:latin typeface="Glacial Indifference"/>
                <a:ea typeface="Glacial Indifference"/>
                <a:cs typeface="Glacial Indifference"/>
                <a:sym typeface="Glacial Indifference"/>
              </a:rPr>
              <a:t>High School: Grade 9 – 12</a:t>
            </a:r>
          </a:p>
          <a:p>
            <a:pPr marL="660654" lvl="1" indent="-330327" algn="just">
              <a:lnSpc>
                <a:spcPts val="4284"/>
              </a:lnSpc>
              <a:buFont typeface="Arial"/>
              <a:buChar char="•"/>
            </a:pPr>
            <a:r>
              <a:rPr lang="en-US" sz="3060">
                <a:solidFill>
                  <a:srgbClr val="1F222B"/>
                </a:solidFill>
                <a:latin typeface="Glacial Indifference"/>
                <a:ea typeface="Glacial Indifference"/>
                <a:cs typeface="Glacial Indifference"/>
                <a:sym typeface="Glacial Indifference"/>
              </a:rPr>
              <a:t>Accessible Arts (ALL GRADES)</a:t>
            </a:r>
          </a:p>
        </p:txBody>
      </p:sp>
      <p:sp>
        <p:nvSpPr>
          <p:cNvPr id="14" name="TextBox 14"/>
          <p:cNvSpPr txBox="1"/>
          <p:nvPr/>
        </p:nvSpPr>
        <p:spPr>
          <a:xfrm>
            <a:off x="2322761" y="3031807"/>
            <a:ext cx="13258352" cy="1132759"/>
          </a:xfrm>
          <a:prstGeom prst="rect">
            <a:avLst/>
          </a:prstGeom>
        </p:spPr>
        <p:txBody>
          <a:bodyPr lIns="0" tIns="0" rIns="0" bIns="0" rtlCol="0" anchor="t">
            <a:spAutoFit/>
          </a:bodyPr>
          <a:lstStyle/>
          <a:p>
            <a:pPr algn="just">
              <a:lnSpc>
                <a:spcPts val="4350"/>
              </a:lnSpc>
            </a:pPr>
            <a:r>
              <a:rPr lang="en-US" sz="4183" b="1">
                <a:solidFill>
                  <a:srgbClr val="000000"/>
                </a:solidFill>
                <a:latin typeface="Glacial Indifference Bold"/>
                <a:ea typeface="Glacial Indifference Bold"/>
                <a:cs typeface="Glacial Indifference Bold"/>
                <a:sym typeface="Glacial Indifference Bold"/>
              </a:rPr>
              <a:t>All entries must be an original creation done by a single student for this year’s Reflections theme.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7683747" y="1663521"/>
            <a:ext cx="9895636" cy="8039127"/>
            <a:chOff x="0" y="0"/>
            <a:chExt cx="12334789" cy="10020674"/>
          </a:xfrm>
        </p:grpSpPr>
        <p:sp>
          <p:nvSpPr>
            <p:cNvPr id="3" name="Freeform 3"/>
            <p:cNvSpPr/>
            <p:nvPr/>
          </p:nvSpPr>
          <p:spPr>
            <a:xfrm>
              <a:off x="0" y="0"/>
              <a:ext cx="12334789" cy="10020674"/>
            </a:xfrm>
            <a:custGeom>
              <a:avLst/>
              <a:gdLst/>
              <a:ahLst/>
              <a:cxnLst/>
              <a:rect l="l" t="t" r="r" b="b"/>
              <a:pathLst>
                <a:path w="12334789" h="10020674">
                  <a:moveTo>
                    <a:pt x="12069359" y="0"/>
                  </a:moveTo>
                  <a:lnTo>
                    <a:pt x="265430" y="0"/>
                  </a:lnTo>
                  <a:cubicBezTo>
                    <a:pt x="265430" y="146050"/>
                    <a:pt x="147320" y="265430"/>
                    <a:pt x="0" y="265430"/>
                  </a:cubicBezTo>
                  <a:lnTo>
                    <a:pt x="0" y="9755244"/>
                  </a:lnTo>
                  <a:cubicBezTo>
                    <a:pt x="146050" y="9755244"/>
                    <a:pt x="265430" y="9873354"/>
                    <a:pt x="265430" y="10020674"/>
                  </a:cubicBezTo>
                  <a:lnTo>
                    <a:pt x="12069359" y="10020674"/>
                  </a:lnTo>
                  <a:cubicBezTo>
                    <a:pt x="12069359" y="9874624"/>
                    <a:pt x="12187469" y="9755244"/>
                    <a:pt x="12334789" y="9755244"/>
                  </a:cubicBezTo>
                  <a:lnTo>
                    <a:pt x="12334789" y="265430"/>
                  </a:lnTo>
                  <a:cubicBezTo>
                    <a:pt x="12188739" y="265430"/>
                    <a:pt x="12069359" y="147320"/>
                    <a:pt x="12069359" y="0"/>
                  </a:cubicBezTo>
                  <a:close/>
                </a:path>
              </a:pathLst>
            </a:custGeom>
            <a:solidFill>
              <a:srgbClr val="FFFFFF"/>
            </a:solidFill>
          </p:spPr>
          <p:txBody>
            <a:bodyPr/>
            <a:lstStyle/>
            <a:p>
              <a:endParaRPr lang="en-US"/>
            </a:p>
          </p:txBody>
        </p:sp>
      </p:grpSp>
      <p:sp>
        <p:nvSpPr>
          <p:cNvPr id="4" name="Freeform 4"/>
          <p:cNvSpPr/>
          <p:nvPr/>
        </p:nvSpPr>
        <p:spPr>
          <a:xfrm>
            <a:off x="7843788" y="1929257"/>
            <a:ext cx="9575553" cy="7507656"/>
          </a:xfrm>
          <a:custGeom>
            <a:avLst/>
            <a:gdLst/>
            <a:ahLst/>
            <a:cxnLst/>
            <a:rect l="l" t="t" r="r" b="b"/>
            <a:pathLst>
              <a:path w="9575553" h="7507656">
                <a:moveTo>
                  <a:pt x="0" y="0"/>
                </a:moveTo>
                <a:lnTo>
                  <a:pt x="9575553" y="0"/>
                </a:lnTo>
                <a:lnTo>
                  <a:pt x="9575553" y="7507656"/>
                </a:lnTo>
                <a:lnTo>
                  <a:pt x="0" y="7507656"/>
                </a:lnTo>
                <a:lnTo>
                  <a:pt x="0" y="0"/>
                </a:lnTo>
                <a:close/>
              </a:path>
            </a:pathLst>
          </a:custGeom>
          <a:blipFill>
            <a:blip r:embed="rId2"/>
            <a:stretch>
              <a:fillRect l="-5507" r="-5507"/>
            </a:stretch>
          </a:blipFill>
        </p:spPr>
        <p:txBody>
          <a:bodyPr/>
          <a:lstStyle/>
          <a:p>
            <a:endParaRPr lang="en-US"/>
          </a:p>
        </p:txBody>
      </p:sp>
      <p:sp>
        <p:nvSpPr>
          <p:cNvPr id="5" name="Freeform 5"/>
          <p:cNvSpPr/>
          <p:nvPr/>
        </p:nvSpPr>
        <p:spPr>
          <a:xfrm>
            <a:off x="9144000" y="3367650"/>
            <a:ext cx="7336502" cy="5552307"/>
          </a:xfrm>
          <a:custGeom>
            <a:avLst/>
            <a:gdLst/>
            <a:ahLst/>
            <a:cxnLst/>
            <a:rect l="l" t="t" r="r" b="b"/>
            <a:pathLst>
              <a:path w="7336502" h="5552307">
                <a:moveTo>
                  <a:pt x="0" y="0"/>
                </a:moveTo>
                <a:lnTo>
                  <a:pt x="7336502" y="0"/>
                </a:lnTo>
                <a:lnTo>
                  <a:pt x="7336502" y="5552307"/>
                </a:lnTo>
                <a:lnTo>
                  <a:pt x="0" y="5552307"/>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0" y="227013"/>
            <a:ext cx="18035726" cy="996467"/>
          </a:xfrm>
          <a:prstGeom prst="rect">
            <a:avLst/>
          </a:prstGeom>
        </p:spPr>
        <p:txBody>
          <a:bodyPr lIns="0" tIns="0" rIns="0" bIns="0" rtlCol="0" anchor="t">
            <a:spAutoFit/>
          </a:bodyPr>
          <a:lstStyle/>
          <a:p>
            <a:pPr algn="ctr">
              <a:lnSpc>
                <a:spcPts val="7864"/>
              </a:lnSpc>
            </a:pPr>
            <a:r>
              <a:rPr lang="en-US" sz="6780" b="1">
                <a:solidFill>
                  <a:srgbClr val="FFFFFF"/>
                </a:solidFill>
                <a:latin typeface="Playfair Display Heavy"/>
                <a:ea typeface="Playfair Display Heavy"/>
                <a:cs typeface="Playfair Display Heavy"/>
                <a:sym typeface="Playfair Display Heavy"/>
              </a:rPr>
              <a:t>DANCE CHOREOGRAPHY CATEGORY</a:t>
            </a:r>
          </a:p>
        </p:txBody>
      </p:sp>
      <p:sp>
        <p:nvSpPr>
          <p:cNvPr id="7" name="TextBox 7"/>
          <p:cNvSpPr txBox="1"/>
          <p:nvPr/>
        </p:nvSpPr>
        <p:spPr>
          <a:xfrm>
            <a:off x="629279" y="1907718"/>
            <a:ext cx="6262104" cy="4481272"/>
          </a:xfrm>
          <a:prstGeom prst="rect">
            <a:avLst/>
          </a:prstGeom>
        </p:spPr>
        <p:txBody>
          <a:bodyPr lIns="0" tIns="0" rIns="0" bIns="0" rtlCol="0" anchor="t">
            <a:spAutoFit/>
          </a:bodyPr>
          <a:lstStyle/>
          <a:p>
            <a:pPr algn="just">
              <a:lnSpc>
                <a:spcPts val="4475"/>
              </a:lnSpc>
            </a:pPr>
            <a:r>
              <a:rPr lang="en-US" sz="3196" b="1">
                <a:solidFill>
                  <a:srgbClr val="FDFAF0"/>
                </a:solidFill>
                <a:latin typeface="Glacial Indifference Bold"/>
                <a:ea typeface="Glacial Indifference Bold"/>
                <a:cs typeface="Glacial Indifference Bold"/>
                <a:sym typeface="Glacial Indifference Bold"/>
              </a:rPr>
              <a:t>Key  Points :</a:t>
            </a:r>
          </a:p>
          <a:p>
            <a:pPr algn="just">
              <a:lnSpc>
                <a:spcPts val="4475"/>
              </a:lnSpc>
            </a:pPr>
            <a:r>
              <a:rPr lang="en-US" sz="3196">
                <a:solidFill>
                  <a:srgbClr val="FDFAF0"/>
                </a:solidFill>
                <a:latin typeface="Glacial Indifference"/>
                <a:ea typeface="Glacial Indifference"/>
                <a:cs typeface="Glacial Indifference"/>
                <a:sym typeface="Glacial Indifference"/>
              </a:rPr>
              <a:t>Solo and ensemble works of all dance styles are accepted. Entrant must be the choreographer and may also be the performer, or one of the performers. If background music is used, cite it on the entry form.</a:t>
            </a:r>
          </a:p>
        </p:txBody>
      </p:sp>
      <p:sp>
        <p:nvSpPr>
          <p:cNvPr id="8" name="TextBox 8"/>
          <p:cNvSpPr txBox="1"/>
          <p:nvPr/>
        </p:nvSpPr>
        <p:spPr>
          <a:xfrm>
            <a:off x="600188" y="6696187"/>
            <a:ext cx="6912109" cy="2223770"/>
          </a:xfrm>
          <a:prstGeom prst="rect">
            <a:avLst/>
          </a:prstGeom>
        </p:spPr>
        <p:txBody>
          <a:bodyPr lIns="0" tIns="0" rIns="0" bIns="0" rtlCol="0" anchor="t">
            <a:spAutoFit/>
          </a:bodyPr>
          <a:lstStyle/>
          <a:p>
            <a:pPr algn="just">
              <a:lnSpc>
                <a:spcPts val="4480"/>
              </a:lnSpc>
            </a:pPr>
            <a:r>
              <a:rPr lang="en-US" sz="3200" b="1">
                <a:solidFill>
                  <a:srgbClr val="FDFAF0"/>
                </a:solidFill>
                <a:latin typeface="Glacial Indifference Bold"/>
                <a:ea typeface="Glacial Indifference Bold"/>
                <a:cs typeface="Glacial Indifference Bold"/>
                <a:sym typeface="Glacial Indifference Bold"/>
              </a:rPr>
              <a:t>Video Requirements :</a:t>
            </a:r>
          </a:p>
          <a:p>
            <a:pPr marL="690881" lvl="1" indent="-345440" algn="just">
              <a:lnSpc>
                <a:spcPts val="4480"/>
              </a:lnSpc>
              <a:buFont typeface="Arial"/>
              <a:buChar char="•"/>
            </a:pPr>
            <a:r>
              <a:rPr lang="en-US" sz="3200">
                <a:solidFill>
                  <a:srgbClr val="FDFAF0"/>
                </a:solidFill>
                <a:latin typeface="Glacial Indifference"/>
                <a:ea typeface="Glacial Indifference"/>
                <a:cs typeface="Glacial Indifference"/>
                <a:sym typeface="Glacial Indifference"/>
              </a:rPr>
              <a:t>Length must not exceed 5 minutes</a:t>
            </a:r>
          </a:p>
          <a:p>
            <a:pPr marL="690881" lvl="1" indent="-345440" algn="just">
              <a:lnSpc>
                <a:spcPts val="4480"/>
              </a:lnSpc>
              <a:buFont typeface="Arial"/>
              <a:buChar char="•"/>
            </a:pPr>
            <a:r>
              <a:rPr lang="en-US" sz="3200">
                <a:solidFill>
                  <a:srgbClr val="FDFAF0"/>
                </a:solidFill>
                <a:latin typeface="Glacial Indifference"/>
                <a:ea typeface="Glacial Indifference"/>
                <a:cs typeface="Glacial Indifference"/>
                <a:sym typeface="Glacial Indifference"/>
              </a:rPr>
              <a:t>File size 1000MB or less </a:t>
            </a:r>
          </a:p>
          <a:p>
            <a:pPr marL="690881" lvl="1" indent="-345440" algn="just">
              <a:lnSpc>
                <a:spcPts val="4480"/>
              </a:lnSpc>
              <a:buFont typeface="Arial"/>
              <a:buChar char="•"/>
            </a:pPr>
            <a:r>
              <a:rPr lang="en-US" sz="3200">
                <a:solidFill>
                  <a:srgbClr val="FDFAF0"/>
                </a:solidFill>
                <a:latin typeface="Glacial Indifference"/>
                <a:ea typeface="Glacial Indifference"/>
                <a:cs typeface="Glacial Indifference"/>
                <a:sym typeface="Glacial Indifference"/>
              </a:rPr>
              <a:t>Accepted formats: AVI, MP4, MOV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sp>
        <p:nvSpPr>
          <p:cNvPr id="2" name="Freeform 2"/>
          <p:cNvSpPr/>
          <p:nvPr/>
        </p:nvSpPr>
        <p:spPr>
          <a:xfrm>
            <a:off x="3126029" y="3820161"/>
            <a:ext cx="3696556" cy="3095866"/>
          </a:xfrm>
          <a:custGeom>
            <a:avLst/>
            <a:gdLst/>
            <a:ahLst/>
            <a:cxnLst/>
            <a:rect l="l" t="t" r="r" b="b"/>
            <a:pathLst>
              <a:path w="3696556" h="3095866">
                <a:moveTo>
                  <a:pt x="0" y="0"/>
                </a:moveTo>
                <a:lnTo>
                  <a:pt x="3696555" y="0"/>
                </a:lnTo>
                <a:lnTo>
                  <a:pt x="3696555" y="3095865"/>
                </a:lnTo>
                <a:lnTo>
                  <a:pt x="0" y="309586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3126029" y="1345092"/>
            <a:ext cx="3696556" cy="3095866"/>
          </a:xfrm>
          <a:custGeom>
            <a:avLst/>
            <a:gdLst/>
            <a:ahLst/>
            <a:cxnLst/>
            <a:rect l="l" t="t" r="r" b="b"/>
            <a:pathLst>
              <a:path w="3696556" h="3095866">
                <a:moveTo>
                  <a:pt x="0" y="0"/>
                </a:moveTo>
                <a:lnTo>
                  <a:pt x="3696555" y="0"/>
                </a:lnTo>
                <a:lnTo>
                  <a:pt x="3696555" y="3095866"/>
                </a:lnTo>
                <a:lnTo>
                  <a:pt x="0" y="309586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3126029" y="6531081"/>
            <a:ext cx="3696556" cy="3095866"/>
          </a:xfrm>
          <a:custGeom>
            <a:avLst/>
            <a:gdLst/>
            <a:ahLst/>
            <a:cxnLst/>
            <a:rect l="l" t="t" r="r" b="b"/>
            <a:pathLst>
              <a:path w="3696556" h="3095866">
                <a:moveTo>
                  <a:pt x="0" y="0"/>
                </a:moveTo>
                <a:lnTo>
                  <a:pt x="3696555" y="0"/>
                </a:lnTo>
                <a:lnTo>
                  <a:pt x="3696555" y="3095866"/>
                </a:lnTo>
                <a:lnTo>
                  <a:pt x="0" y="309586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a:off x="3297838" y="4375576"/>
            <a:ext cx="3343725" cy="2024528"/>
          </a:xfrm>
          <a:custGeom>
            <a:avLst/>
            <a:gdLst/>
            <a:ahLst/>
            <a:cxnLst/>
            <a:rect l="l" t="t" r="r" b="b"/>
            <a:pathLst>
              <a:path w="3343725" h="2024528">
                <a:moveTo>
                  <a:pt x="0" y="0"/>
                </a:moveTo>
                <a:lnTo>
                  <a:pt x="3343726" y="0"/>
                </a:lnTo>
                <a:lnTo>
                  <a:pt x="3343726" y="2024528"/>
                </a:lnTo>
                <a:lnTo>
                  <a:pt x="0" y="2024528"/>
                </a:lnTo>
                <a:lnTo>
                  <a:pt x="0" y="0"/>
                </a:lnTo>
                <a:close/>
              </a:path>
            </a:pathLst>
          </a:custGeom>
          <a:blipFill>
            <a:blip r:embed="rId3"/>
            <a:stretch>
              <a:fillRect l="-24150" t="-21431" r="-20396" b="-12077"/>
            </a:stretch>
          </a:blipFill>
        </p:spPr>
        <p:txBody>
          <a:bodyPr/>
          <a:lstStyle/>
          <a:p>
            <a:endParaRPr lang="en-US"/>
          </a:p>
        </p:txBody>
      </p:sp>
      <p:grpSp>
        <p:nvGrpSpPr>
          <p:cNvPr id="6" name="Group 6"/>
          <p:cNvGrpSpPr/>
          <p:nvPr/>
        </p:nvGrpSpPr>
        <p:grpSpPr>
          <a:xfrm rot="-10800000">
            <a:off x="7857712" y="1345092"/>
            <a:ext cx="7818722" cy="8281855"/>
            <a:chOff x="0" y="0"/>
            <a:chExt cx="6435443" cy="6816639"/>
          </a:xfrm>
        </p:grpSpPr>
        <p:sp>
          <p:nvSpPr>
            <p:cNvPr id="7" name="Freeform 7"/>
            <p:cNvSpPr/>
            <p:nvPr/>
          </p:nvSpPr>
          <p:spPr>
            <a:xfrm>
              <a:off x="0" y="0"/>
              <a:ext cx="6435443" cy="6816639"/>
            </a:xfrm>
            <a:custGeom>
              <a:avLst/>
              <a:gdLst/>
              <a:ahLst/>
              <a:cxnLst/>
              <a:rect l="l" t="t" r="r" b="b"/>
              <a:pathLst>
                <a:path w="6435443" h="6816639">
                  <a:moveTo>
                    <a:pt x="6170013" y="0"/>
                  </a:moveTo>
                  <a:lnTo>
                    <a:pt x="265430" y="0"/>
                  </a:lnTo>
                  <a:cubicBezTo>
                    <a:pt x="265430" y="146050"/>
                    <a:pt x="147320" y="265430"/>
                    <a:pt x="0" y="265430"/>
                  </a:cubicBezTo>
                  <a:lnTo>
                    <a:pt x="0" y="6551209"/>
                  </a:lnTo>
                  <a:cubicBezTo>
                    <a:pt x="146050" y="6551209"/>
                    <a:pt x="265430" y="6669319"/>
                    <a:pt x="265430" y="6816639"/>
                  </a:cubicBezTo>
                  <a:lnTo>
                    <a:pt x="6170013" y="6816639"/>
                  </a:lnTo>
                  <a:cubicBezTo>
                    <a:pt x="6170013" y="6670589"/>
                    <a:pt x="6288123" y="6551209"/>
                    <a:pt x="6435443" y="6551209"/>
                  </a:cubicBezTo>
                  <a:lnTo>
                    <a:pt x="6435443" y="265430"/>
                  </a:lnTo>
                  <a:cubicBezTo>
                    <a:pt x="6289393" y="265430"/>
                    <a:pt x="6170013" y="147320"/>
                    <a:pt x="6170013" y="0"/>
                  </a:cubicBezTo>
                  <a:close/>
                </a:path>
              </a:pathLst>
            </a:custGeom>
            <a:solidFill>
              <a:srgbClr val="FFFFFF"/>
            </a:solidFill>
          </p:spPr>
          <p:txBody>
            <a:bodyPr/>
            <a:lstStyle/>
            <a:p>
              <a:endParaRPr lang="en-US"/>
            </a:p>
          </p:txBody>
        </p:sp>
      </p:grpSp>
      <p:sp>
        <p:nvSpPr>
          <p:cNvPr id="8" name="Freeform 8"/>
          <p:cNvSpPr/>
          <p:nvPr/>
        </p:nvSpPr>
        <p:spPr>
          <a:xfrm>
            <a:off x="3255577" y="7058756"/>
            <a:ext cx="3512772" cy="2040515"/>
          </a:xfrm>
          <a:custGeom>
            <a:avLst/>
            <a:gdLst/>
            <a:ahLst/>
            <a:cxnLst/>
            <a:rect l="l" t="t" r="r" b="b"/>
            <a:pathLst>
              <a:path w="3512772" h="2040515">
                <a:moveTo>
                  <a:pt x="0" y="0"/>
                </a:moveTo>
                <a:lnTo>
                  <a:pt x="3512771" y="0"/>
                </a:lnTo>
                <a:lnTo>
                  <a:pt x="3512771" y="2040516"/>
                </a:lnTo>
                <a:lnTo>
                  <a:pt x="0" y="2040516"/>
                </a:lnTo>
                <a:lnTo>
                  <a:pt x="0" y="0"/>
                </a:lnTo>
                <a:close/>
              </a:path>
            </a:pathLst>
          </a:custGeom>
          <a:blipFill>
            <a:blip r:embed="rId4"/>
            <a:stretch>
              <a:fillRect b="-3837"/>
            </a:stretch>
          </a:blipFill>
        </p:spPr>
        <p:txBody>
          <a:bodyPr/>
          <a:lstStyle/>
          <a:p>
            <a:endParaRPr lang="en-US"/>
          </a:p>
        </p:txBody>
      </p:sp>
      <p:sp>
        <p:nvSpPr>
          <p:cNvPr id="9" name="Freeform 9"/>
          <p:cNvSpPr/>
          <p:nvPr/>
        </p:nvSpPr>
        <p:spPr>
          <a:xfrm>
            <a:off x="3255577" y="1908909"/>
            <a:ext cx="3428248" cy="1968232"/>
          </a:xfrm>
          <a:custGeom>
            <a:avLst/>
            <a:gdLst/>
            <a:ahLst/>
            <a:cxnLst/>
            <a:rect l="l" t="t" r="r" b="b"/>
            <a:pathLst>
              <a:path w="3428248" h="1968232">
                <a:moveTo>
                  <a:pt x="0" y="0"/>
                </a:moveTo>
                <a:lnTo>
                  <a:pt x="3428248" y="0"/>
                </a:lnTo>
                <a:lnTo>
                  <a:pt x="3428248" y="1968232"/>
                </a:lnTo>
                <a:lnTo>
                  <a:pt x="0" y="1968232"/>
                </a:lnTo>
                <a:lnTo>
                  <a:pt x="0" y="0"/>
                </a:lnTo>
                <a:close/>
              </a:path>
            </a:pathLst>
          </a:custGeom>
          <a:blipFill>
            <a:blip r:embed="rId5"/>
            <a:stretch>
              <a:fillRect t="-2080" b="-2080"/>
            </a:stretch>
          </a:blipFill>
        </p:spPr>
        <p:txBody>
          <a:bodyPr/>
          <a:lstStyle/>
          <a:p>
            <a:endParaRPr lang="en-US"/>
          </a:p>
        </p:txBody>
      </p:sp>
      <p:sp>
        <p:nvSpPr>
          <p:cNvPr id="10" name="TextBox 10"/>
          <p:cNvSpPr txBox="1"/>
          <p:nvPr/>
        </p:nvSpPr>
        <p:spPr>
          <a:xfrm>
            <a:off x="195124" y="199059"/>
            <a:ext cx="18035726" cy="996467"/>
          </a:xfrm>
          <a:prstGeom prst="rect">
            <a:avLst/>
          </a:prstGeom>
        </p:spPr>
        <p:txBody>
          <a:bodyPr lIns="0" tIns="0" rIns="0" bIns="0" rtlCol="0" anchor="t">
            <a:spAutoFit/>
          </a:bodyPr>
          <a:lstStyle/>
          <a:p>
            <a:pPr algn="ctr">
              <a:lnSpc>
                <a:spcPts val="7864"/>
              </a:lnSpc>
            </a:pPr>
            <a:r>
              <a:rPr lang="en-US" sz="6780" b="1">
                <a:solidFill>
                  <a:srgbClr val="FFFFFF"/>
                </a:solidFill>
                <a:latin typeface="Playfair Display Heavy"/>
                <a:ea typeface="Playfair Display Heavy"/>
                <a:cs typeface="Playfair Display Heavy"/>
                <a:sym typeface="Playfair Display Heavy"/>
              </a:rPr>
              <a:t>FILM PRODUCTION CATEGORY</a:t>
            </a:r>
          </a:p>
        </p:txBody>
      </p:sp>
      <p:sp>
        <p:nvSpPr>
          <p:cNvPr id="11" name="TextBox 11"/>
          <p:cNvSpPr txBox="1"/>
          <p:nvPr/>
        </p:nvSpPr>
        <p:spPr>
          <a:xfrm>
            <a:off x="8276525" y="1588642"/>
            <a:ext cx="6912109" cy="4481272"/>
          </a:xfrm>
          <a:prstGeom prst="rect">
            <a:avLst/>
          </a:prstGeom>
        </p:spPr>
        <p:txBody>
          <a:bodyPr lIns="0" tIns="0" rIns="0" bIns="0" rtlCol="0" anchor="t">
            <a:spAutoFit/>
          </a:bodyPr>
          <a:lstStyle/>
          <a:p>
            <a:pPr algn="just">
              <a:lnSpc>
                <a:spcPts val="4475"/>
              </a:lnSpc>
            </a:pPr>
            <a:r>
              <a:rPr lang="en-US" sz="3196" b="1">
                <a:solidFill>
                  <a:srgbClr val="1F222B"/>
                </a:solidFill>
                <a:latin typeface="Glacial Indifference Bold"/>
                <a:ea typeface="Glacial Indifference Bold"/>
                <a:cs typeface="Glacial Indifference Bold"/>
                <a:sym typeface="Glacial Indifference Bold"/>
              </a:rPr>
              <a:t>Key  Points :</a:t>
            </a:r>
          </a:p>
          <a:p>
            <a:pPr algn="just">
              <a:lnSpc>
                <a:spcPts val="4475"/>
              </a:lnSpc>
            </a:pPr>
            <a:r>
              <a:rPr lang="en-US" sz="3196">
                <a:solidFill>
                  <a:srgbClr val="1F222B"/>
                </a:solidFill>
                <a:latin typeface="Glacial Indifference"/>
                <a:ea typeface="Glacial Indifference"/>
                <a:cs typeface="Glacial Indifference"/>
                <a:sym typeface="Glacial Indifference"/>
              </a:rPr>
              <a:t>Accepted short film styles include: Animation, narrative, documentary, experimental or media presentation. All screenwriting, directing and editing must be done by the student producer. If background music is used, cite it on the entry form.</a:t>
            </a:r>
          </a:p>
        </p:txBody>
      </p:sp>
      <p:sp>
        <p:nvSpPr>
          <p:cNvPr id="12" name="TextBox 12"/>
          <p:cNvSpPr txBox="1"/>
          <p:nvPr/>
        </p:nvSpPr>
        <p:spPr>
          <a:xfrm>
            <a:off x="8345512" y="6472555"/>
            <a:ext cx="7330922" cy="2785745"/>
          </a:xfrm>
          <a:prstGeom prst="rect">
            <a:avLst/>
          </a:prstGeom>
        </p:spPr>
        <p:txBody>
          <a:bodyPr lIns="0" tIns="0" rIns="0" bIns="0" rtlCol="0" anchor="t">
            <a:spAutoFit/>
          </a:bodyPr>
          <a:lstStyle/>
          <a:p>
            <a:pPr algn="just">
              <a:lnSpc>
                <a:spcPts val="4480"/>
              </a:lnSpc>
            </a:pPr>
            <a:r>
              <a:rPr lang="en-US" sz="3200" b="1">
                <a:solidFill>
                  <a:srgbClr val="1F222B"/>
                </a:solidFill>
                <a:latin typeface="Glacial Indifference Bold"/>
                <a:ea typeface="Glacial Indifference Bold"/>
                <a:cs typeface="Glacial Indifference Bold"/>
                <a:sym typeface="Glacial Indifference Bold"/>
              </a:rPr>
              <a:t>Video Requirements :</a:t>
            </a:r>
          </a:p>
          <a:p>
            <a:pPr marL="690881" lvl="1" indent="-345440" algn="just">
              <a:lnSpc>
                <a:spcPts val="4480"/>
              </a:lnSpc>
              <a:buFont typeface="Arial"/>
              <a:buChar char="•"/>
            </a:pPr>
            <a:r>
              <a:rPr lang="en-US" sz="3200">
                <a:solidFill>
                  <a:srgbClr val="1F222B"/>
                </a:solidFill>
                <a:latin typeface="Glacial Indifference"/>
                <a:ea typeface="Glacial Indifference"/>
                <a:cs typeface="Glacial Indifference"/>
                <a:sym typeface="Glacial Indifference"/>
              </a:rPr>
              <a:t>Length must not exceed 5 minutes</a:t>
            </a:r>
          </a:p>
          <a:p>
            <a:pPr marL="690881" lvl="1" indent="-345440" algn="just">
              <a:lnSpc>
                <a:spcPts val="4480"/>
              </a:lnSpc>
              <a:buFont typeface="Arial"/>
              <a:buChar char="•"/>
            </a:pPr>
            <a:r>
              <a:rPr lang="en-US" sz="3200">
                <a:solidFill>
                  <a:srgbClr val="1F222B"/>
                </a:solidFill>
                <a:latin typeface="Glacial Indifference"/>
                <a:ea typeface="Glacial Indifference"/>
                <a:cs typeface="Glacial Indifference"/>
                <a:sym typeface="Glacial Indifference"/>
              </a:rPr>
              <a:t>File size 1000MB or less </a:t>
            </a:r>
          </a:p>
          <a:p>
            <a:pPr marL="690881" lvl="1" indent="-345440" algn="just">
              <a:lnSpc>
                <a:spcPts val="4480"/>
              </a:lnSpc>
              <a:buFont typeface="Arial"/>
              <a:buChar char="•"/>
            </a:pPr>
            <a:r>
              <a:rPr lang="en-US" sz="3200">
                <a:solidFill>
                  <a:srgbClr val="1F222B"/>
                </a:solidFill>
                <a:latin typeface="Glacial Indifference"/>
                <a:ea typeface="Glacial Indifference"/>
                <a:cs typeface="Glacial Indifference"/>
                <a:sym typeface="Glacial Indifference"/>
              </a:rPr>
              <a:t>Accepted formats: AVI, MP4, MOV</a:t>
            </a:r>
          </a:p>
          <a:p>
            <a:pPr marL="690881" lvl="1" indent="-345440" algn="just">
              <a:lnSpc>
                <a:spcPts val="4480"/>
              </a:lnSpc>
              <a:buFont typeface="Arial"/>
              <a:buChar char="•"/>
            </a:pPr>
            <a:r>
              <a:rPr lang="en-US" sz="3200">
                <a:solidFill>
                  <a:srgbClr val="1F222B"/>
                </a:solidFill>
                <a:latin typeface="Glacial Indifference"/>
                <a:ea typeface="Glacial Indifference"/>
                <a:cs typeface="Glacial Indifference"/>
                <a:sym typeface="Glacial Indifference"/>
              </a:rPr>
              <a:t>Use of PowerPoint is prohibited.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sp>
        <p:nvSpPr>
          <p:cNvPr id="2" name="Freeform 2"/>
          <p:cNvSpPr/>
          <p:nvPr/>
        </p:nvSpPr>
        <p:spPr>
          <a:xfrm>
            <a:off x="10639065" y="1542712"/>
            <a:ext cx="6989998" cy="8151601"/>
          </a:xfrm>
          <a:custGeom>
            <a:avLst/>
            <a:gdLst/>
            <a:ahLst/>
            <a:cxnLst/>
            <a:rect l="l" t="t" r="r" b="b"/>
            <a:pathLst>
              <a:path w="6989998" h="8151601">
                <a:moveTo>
                  <a:pt x="0" y="0"/>
                </a:moveTo>
                <a:lnTo>
                  <a:pt x="6989998" y="0"/>
                </a:lnTo>
                <a:lnTo>
                  <a:pt x="6989998" y="8151601"/>
                </a:lnTo>
                <a:lnTo>
                  <a:pt x="0" y="815160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252274" y="199059"/>
            <a:ext cx="18035726" cy="996467"/>
          </a:xfrm>
          <a:prstGeom prst="rect">
            <a:avLst/>
          </a:prstGeom>
        </p:spPr>
        <p:txBody>
          <a:bodyPr lIns="0" tIns="0" rIns="0" bIns="0" rtlCol="0" anchor="t">
            <a:spAutoFit/>
          </a:bodyPr>
          <a:lstStyle/>
          <a:p>
            <a:pPr algn="ctr">
              <a:lnSpc>
                <a:spcPts val="7864"/>
              </a:lnSpc>
            </a:pPr>
            <a:r>
              <a:rPr lang="en-US" sz="6780" b="1">
                <a:solidFill>
                  <a:srgbClr val="FFF6EA"/>
                </a:solidFill>
                <a:latin typeface="Playfair Display Heavy"/>
                <a:ea typeface="Playfair Display Heavy"/>
                <a:cs typeface="Playfair Display Heavy"/>
                <a:sym typeface="Playfair Display Heavy"/>
              </a:rPr>
              <a:t>LITERATURE CATEGORY</a:t>
            </a:r>
          </a:p>
        </p:txBody>
      </p:sp>
      <p:grpSp>
        <p:nvGrpSpPr>
          <p:cNvPr id="4" name="Group 4"/>
          <p:cNvGrpSpPr/>
          <p:nvPr/>
        </p:nvGrpSpPr>
        <p:grpSpPr>
          <a:xfrm rot="-10800000">
            <a:off x="1028700" y="1412459"/>
            <a:ext cx="9203514" cy="8281855"/>
            <a:chOff x="0" y="0"/>
            <a:chExt cx="7575239" cy="6816639"/>
          </a:xfrm>
        </p:grpSpPr>
        <p:sp>
          <p:nvSpPr>
            <p:cNvPr id="5" name="Freeform 5"/>
            <p:cNvSpPr/>
            <p:nvPr/>
          </p:nvSpPr>
          <p:spPr>
            <a:xfrm>
              <a:off x="0" y="0"/>
              <a:ext cx="7575239" cy="6816639"/>
            </a:xfrm>
            <a:custGeom>
              <a:avLst/>
              <a:gdLst/>
              <a:ahLst/>
              <a:cxnLst/>
              <a:rect l="l" t="t" r="r" b="b"/>
              <a:pathLst>
                <a:path w="7575239" h="6816639">
                  <a:moveTo>
                    <a:pt x="7309810" y="0"/>
                  </a:moveTo>
                  <a:lnTo>
                    <a:pt x="265430" y="0"/>
                  </a:lnTo>
                  <a:cubicBezTo>
                    <a:pt x="265430" y="146050"/>
                    <a:pt x="147320" y="265430"/>
                    <a:pt x="0" y="265430"/>
                  </a:cubicBezTo>
                  <a:lnTo>
                    <a:pt x="0" y="6551209"/>
                  </a:lnTo>
                  <a:cubicBezTo>
                    <a:pt x="146050" y="6551209"/>
                    <a:pt x="265430" y="6669319"/>
                    <a:pt x="265430" y="6816639"/>
                  </a:cubicBezTo>
                  <a:lnTo>
                    <a:pt x="7309810" y="6816639"/>
                  </a:lnTo>
                  <a:cubicBezTo>
                    <a:pt x="7309810" y="6670589"/>
                    <a:pt x="7427919" y="6551209"/>
                    <a:pt x="7575239" y="6551209"/>
                  </a:cubicBezTo>
                  <a:lnTo>
                    <a:pt x="7575239" y="265430"/>
                  </a:lnTo>
                  <a:cubicBezTo>
                    <a:pt x="7429189" y="265430"/>
                    <a:pt x="7309810" y="147320"/>
                    <a:pt x="7309810" y="0"/>
                  </a:cubicBezTo>
                  <a:close/>
                </a:path>
              </a:pathLst>
            </a:custGeom>
            <a:solidFill>
              <a:srgbClr val="FFFFFF"/>
            </a:solidFill>
          </p:spPr>
          <p:txBody>
            <a:bodyPr/>
            <a:lstStyle/>
            <a:p>
              <a:endParaRPr lang="en-US"/>
            </a:p>
          </p:txBody>
        </p:sp>
      </p:grpSp>
      <p:sp>
        <p:nvSpPr>
          <p:cNvPr id="6" name="TextBox 6"/>
          <p:cNvSpPr txBox="1"/>
          <p:nvPr/>
        </p:nvSpPr>
        <p:spPr>
          <a:xfrm>
            <a:off x="1421227" y="1476037"/>
            <a:ext cx="8589346" cy="4481272"/>
          </a:xfrm>
          <a:prstGeom prst="rect">
            <a:avLst/>
          </a:prstGeom>
        </p:spPr>
        <p:txBody>
          <a:bodyPr lIns="0" tIns="0" rIns="0" bIns="0" rtlCol="0" anchor="t">
            <a:spAutoFit/>
          </a:bodyPr>
          <a:lstStyle/>
          <a:p>
            <a:pPr algn="just">
              <a:lnSpc>
                <a:spcPts val="4475"/>
              </a:lnSpc>
            </a:pPr>
            <a:r>
              <a:rPr lang="en-US" sz="3196" b="1">
                <a:solidFill>
                  <a:srgbClr val="1F222B"/>
                </a:solidFill>
                <a:latin typeface="Glacial Indifference Bold"/>
                <a:ea typeface="Glacial Indifference Bold"/>
                <a:cs typeface="Glacial Indifference Bold"/>
                <a:sym typeface="Glacial Indifference Bold"/>
              </a:rPr>
              <a:t>Key  Points :</a:t>
            </a:r>
          </a:p>
          <a:p>
            <a:pPr algn="just">
              <a:lnSpc>
                <a:spcPts val="4475"/>
              </a:lnSpc>
            </a:pPr>
            <a:r>
              <a:rPr lang="en-US" sz="3196">
                <a:solidFill>
                  <a:srgbClr val="1F222B"/>
                </a:solidFill>
                <a:latin typeface="Glacial Indifference"/>
                <a:ea typeface="Glacial Indifference"/>
                <a:cs typeface="Glacial Indifference"/>
                <a:sym typeface="Glacial Indifference"/>
              </a:rPr>
              <a:t>Accepted forms of fiction and nonfiction include: prose, poetry, reflective essay, screenplay, and play script, narrative, and short story. Entrants may write in their primary language if an interpretive English translation is also attached. Use of copyrighted material is prohibited.</a:t>
            </a:r>
          </a:p>
        </p:txBody>
      </p:sp>
      <p:sp>
        <p:nvSpPr>
          <p:cNvPr id="7" name="TextBox 7"/>
          <p:cNvSpPr txBox="1"/>
          <p:nvPr/>
        </p:nvSpPr>
        <p:spPr>
          <a:xfrm>
            <a:off x="1322041" y="5985884"/>
            <a:ext cx="8688531" cy="3347720"/>
          </a:xfrm>
          <a:prstGeom prst="rect">
            <a:avLst/>
          </a:prstGeom>
        </p:spPr>
        <p:txBody>
          <a:bodyPr lIns="0" tIns="0" rIns="0" bIns="0" rtlCol="0" anchor="t">
            <a:spAutoFit/>
          </a:bodyPr>
          <a:lstStyle/>
          <a:p>
            <a:pPr algn="just">
              <a:lnSpc>
                <a:spcPts val="4480"/>
              </a:lnSpc>
            </a:pPr>
            <a:r>
              <a:rPr lang="en-US" sz="3200" b="1">
                <a:solidFill>
                  <a:srgbClr val="1F222B"/>
                </a:solidFill>
                <a:latin typeface="Glacial Indifference Bold"/>
                <a:ea typeface="Glacial Indifference Bold"/>
                <a:cs typeface="Glacial Indifference Bold"/>
                <a:sym typeface="Glacial Indifference Bold"/>
              </a:rPr>
              <a:t>Other Considerations:</a:t>
            </a:r>
          </a:p>
          <a:p>
            <a:pPr marL="690881" lvl="1" indent="-345440" algn="just">
              <a:lnSpc>
                <a:spcPts val="4480"/>
              </a:lnSpc>
              <a:buFont typeface="Arial"/>
              <a:buChar char="•"/>
            </a:pPr>
            <a:r>
              <a:rPr lang="en-US" sz="3200">
                <a:solidFill>
                  <a:srgbClr val="1F222B"/>
                </a:solidFill>
                <a:latin typeface="Glacial Indifference"/>
                <a:ea typeface="Glacial Indifference"/>
                <a:cs typeface="Glacial Indifference"/>
                <a:sym typeface="Glacial Indifference"/>
              </a:rPr>
              <a:t>Must not exceed 2,000 words</a:t>
            </a:r>
          </a:p>
          <a:p>
            <a:pPr marL="690881" lvl="1" indent="-345440" algn="just">
              <a:lnSpc>
                <a:spcPts val="4480"/>
              </a:lnSpc>
              <a:buFont typeface="Arial"/>
              <a:buChar char="•"/>
            </a:pPr>
            <a:r>
              <a:rPr lang="en-US" sz="3200">
                <a:solidFill>
                  <a:srgbClr val="1F222B"/>
                </a:solidFill>
                <a:latin typeface="Glacial Indifference"/>
                <a:ea typeface="Glacial Indifference"/>
                <a:cs typeface="Glacial Indifference"/>
                <a:sym typeface="Glacial Indifference"/>
              </a:rPr>
              <a:t>Must include word count on application form</a:t>
            </a:r>
          </a:p>
          <a:p>
            <a:pPr marL="690881" lvl="1" indent="-345440" algn="just">
              <a:lnSpc>
                <a:spcPts val="4480"/>
              </a:lnSpc>
              <a:buFont typeface="Arial"/>
              <a:buChar char="•"/>
            </a:pPr>
            <a:r>
              <a:rPr lang="en-US" sz="3200">
                <a:solidFill>
                  <a:srgbClr val="1F222B"/>
                </a:solidFill>
                <a:latin typeface="Glacial Indifference"/>
                <a:ea typeface="Glacial Indifference"/>
                <a:cs typeface="Glacial Indifference"/>
                <a:sym typeface="Glacial Indifference"/>
              </a:rPr>
              <a:t>May be handwritten or typed</a:t>
            </a:r>
          </a:p>
          <a:p>
            <a:pPr marL="690881" lvl="1" indent="-345440" algn="just">
              <a:lnSpc>
                <a:spcPts val="4480"/>
              </a:lnSpc>
              <a:buFont typeface="Arial"/>
              <a:buChar char="•"/>
            </a:pPr>
            <a:r>
              <a:rPr lang="en-US" sz="3200">
                <a:solidFill>
                  <a:srgbClr val="1F222B"/>
                </a:solidFill>
                <a:latin typeface="Glacial Indifference"/>
                <a:ea typeface="Glacial Indifference"/>
                <a:cs typeface="Glacial Indifference"/>
                <a:sym typeface="Glacial Indifference"/>
              </a:rPr>
              <a:t>Single-sided print on 8 ½x11” paper</a:t>
            </a:r>
          </a:p>
          <a:p>
            <a:pPr marL="690881" lvl="1" indent="-345440" algn="just">
              <a:lnSpc>
                <a:spcPts val="4480"/>
              </a:lnSpc>
              <a:buFont typeface="Arial"/>
              <a:buChar char="•"/>
            </a:pPr>
            <a:r>
              <a:rPr lang="en-US" sz="3200">
                <a:solidFill>
                  <a:srgbClr val="1F222B"/>
                </a:solidFill>
                <a:latin typeface="Glacial Indifference"/>
                <a:ea typeface="Glacial Indifference"/>
                <a:cs typeface="Glacial Indifference"/>
                <a:sym typeface="Glacial Indifference"/>
              </a:rPr>
              <a:t>PDF file</a:t>
            </a:r>
          </a:p>
        </p:txBody>
      </p:sp>
      <p:sp>
        <p:nvSpPr>
          <p:cNvPr id="8" name="TextBox 8"/>
          <p:cNvSpPr txBox="1"/>
          <p:nvPr/>
        </p:nvSpPr>
        <p:spPr>
          <a:xfrm>
            <a:off x="12156138" y="3263601"/>
            <a:ext cx="3822502" cy="448310"/>
          </a:xfrm>
          <a:prstGeom prst="rect">
            <a:avLst/>
          </a:prstGeom>
        </p:spPr>
        <p:txBody>
          <a:bodyPr lIns="0" tIns="0" rIns="0" bIns="0" rtlCol="0" anchor="t">
            <a:spAutoFit/>
          </a:bodyPr>
          <a:lstStyle/>
          <a:p>
            <a:pPr algn="ctr">
              <a:lnSpc>
                <a:spcPts val="3640"/>
              </a:lnSpc>
            </a:pPr>
            <a:r>
              <a:rPr lang="en-US" sz="2600" b="1">
                <a:solidFill>
                  <a:srgbClr val="FFFFFF"/>
                </a:solidFill>
                <a:latin typeface="Canva Sans Bold"/>
                <a:ea typeface="Canva Sans Bold"/>
                <a:cs typeface="Canva Sans Bold"/>
                <a:sym typeface="Canva Sans Bold"/>
              </a:rPr>
              <a:t>Accepting Imperfection</a:t>
            </a:r>
          </a:p>
        </p:txBody>
      </p:sp>
      <p:sp>
        <p:nvSpPr>
          <p:cNvPr id="9" name="TextBox 9"/>
          <p:cNvSpPr txBox="1"/>
          <p:nvPr/>
        </p:nvSpPr>
        <p:spPr>
          <a:xfrm>
            <a:off x="13320736" y="1652546"/>
            <a:ext cx="2561183" cy="671614"/>
          </a:xfrm>
          <a:prstGeom prst="rect">
            <a:avLst/>
          </a:prstGeom>
        </p:spPr>
        <p:txBody>
          <a:bodyPr lIns="0" tIns="0" rIns="0" bIns="0" rtlCol="0" anchor="t">
            <a:spAutoFit/>
          </a:bodyPr>
          <a:lstStyle/>
          <a:p>
            <a:pPr algn="ctr">
              <a:lnSpc>
                <a:spcPts val="5506"/>
              </a:lnSpc>
            </a:pPr>
            <a:r>
              <a:rPr lang="en-US" sz="3933" b="1">
                <a:solidFill>
                  <a:srgbClr val="FFFFFF"/>
                </a:solidFill>
                <a:latin typeface="Canva Sans Bold"/>
                <a:ea typeface="Canva Sans Bold"/>
                <a:cs typeface="Canva Sans Bold"/>
                <a:sym typeface="Canva Sans Bold"/>
              </a:rPr>
              <a:t>Be Perfect</a:t>
            </a:r>
          </a:p>
        </p:txBody>
      </p:sp>
      <p:sp>
        <p:nvSpPr>
          <p:cNvPr id="10" name="TextBox 10"/>
          <p:cNvSpPr txBox="1"/>
          <p:nvPr/>
        </p:nvSpPr>
        <p:spPr>
          <a:xfrm>
            <a:off x="11233724" y="3988136"/>
            <a:ext cx="5027186" cy="546038"/>
          </a:xfrm>
          <a:prstGeom prst="rect">
            <a:avLst/>
          </a:prstGeom>
        </p:spPr>
        <p:txBody>
          <a:bodyPr lIns="0" tIns="0" rIns="0" bIns="0" rtlCol="0" anchor="t">
            <a:spAutoFit/>
          </a:bodyPr>
          <a:lstStyle/>
          <a:p>
            <a:pPr algn="ctr">
              <a:lnSpc>
                <a:spcPts val="4433"/>
              </a:lnSpc>
            </a:pPr>
            <a:r>
              <a:rPr lang="en-US" sz="3166" b="1">
                <a:solidFill>
                  <a:srgbClr val="FFFFFF"/>
                </a:solidFill>
                <a:latin typeface="Canva Sans Bold"/>
                <a:ea typeface="Canva Sans Bold"/>
                <a:cs typeface="Canva Sans Bold"/>
                <a:sym typeface="Canva Sans Bold"/>
              </a:rPr>
              <a:t>The Reality of Reflections</a:t>
            </a:r>
          </a:p>
        </p:txBody>
      </p:sp>
      <p:sp>
        <p:nvSpPr>
          <p:cNvPr id="11" name="TextBox 11"/>
          <p:cNvSpPr txBox="1"/>
          <p:nvPr/>
        </p:nvSpPr>
        <p:spPr>
          <a:xfrm>
            <a:off x="12271778" y="4903841"/>
            <a:ext cx="3724573" cy="671614"/>
          </a:xfrm>
          <a:prstGeom prst="rect">
            <a:avLst/>
          </a:prstGeom>
        </p:spPr>
        <p:txBody>
          <a:bodyPr lIns="0" tIns="0" rIns="0" bIns="0" rtlCol="0" anchor="t">
            <a:spAutoFit/>
          </a:bodyPr>
          <a:lstStyle/>
          <a:p>
            <a:pPr algn="ctr">
              <a:lnSpc>
                <a:spcPts val="5506"/>
              </a:lnSpc>
            </a:pPr>
            <a:r>
              <a:rPr lang="en-US" sz="3933" b="1">
                <a:solidFill>
                  <a:srgbClr val="FFFFFF"/>
                </a:solidFill>
                <a:latin typeface="Canva Sans Bold"/>
                <a:ea typeface="Canva Sans Bold"/>
                <a:cs typeface="Canva Sans Bold"/>
                <a:sym typeface="Canva Sans Bold"/>
              </a:rPr>
              <a:t>Perfect Illusion</a:t>
            </a:r>
          </a:p>
        </p:txBody>
      </p:sp>
      <p:sp>
        <p:nvSpPr>
          <p:cNvPr id="12" name="TextBox 12"/>
          <p:cNvSpPr txBox="1"/>
          <p:nvPr/>
        </p:nvSpPr>
        <p:spPr>
          <a:xfrm>
            <a:off x="12078989" y="5954646"/>
            <a:ext cx="4428866" cy="617126"/>
          </a:xfrm>
          <a:prstGeom prst="rect">
            <a:avLst/>
          </a:prstGeom>
        </p:spPr>
        <p:txBody>
          <a:bodyPr lIns="0" tIns="0" rIns="0" bIns="0" rtlCol="0" anchor="t">
            <a:spAutoFit/>
          </a:bodyPr>
          <a:lstStyle/>
          <a:p>
            <a:pPr algn="ctr">
              <a:lnSpc>
                <a:spcPts val="5091"/>
              </a:lnSpc>
            </a:pPr>
            <a:r>
              <a:rPr lang="en-US" sz="3636" b="1">
                <a:solidFill>
                  <a:srgbClr val="FFFFFF"/>
                </a:solidFill>
                <a:latin typeface="Canva Sans Bold"/>
                <a:ea typeface="Canva Sans Bold"/>
                <a:cs typeface="Canva Sans Bold"/>
                <a:sym typeface="Canva Sans Bold"/>
              </a:rPr>
              <a:t>Imperfectly Perfect</a:t>
            </a:r>
          </a:p>
        </p:txBody>
      </p:sp>
      <p:sp>
        <p:nvSpPr>
          <p:cNvPr id="13" name="TextBox 13"/>
          <p:cNvSpPr txBox="1"/>
          <p:nvPr/>
        </p:nvSpPr>
        <p:spPr>
          <a:xfrm>
            <a:off x="12577260" y="2605281"/>
            <a:ext cx="3468142" cy="489388"/>
          </a:xfrm>
          <a:prstGeom prst="rect">
            <a:avLst/>
          </a:prstGeom>
        </p:spPr>
        <p:txBody>
          <a:bodyPr lIns="0" tIns="0" rIns="0" bIns="0" rtlCol="0" anchor="t">
            <a:spAutoFit/>
          </a:bodyPr>
          <a:lstStyle/>
          <a:p>
            <a:pPr algn="ctr">
              <a:lnSpc>
                <a:spcPts val="4000"/>
              </a:lnSpc>
            </a:pPr>
            <a:r>
              <a:rPr lang="en-US" sz="2857" b="1">
                <a:solidFill>
                  <a:srgbClr val="FFFFFF"/>
                </a:solidFill>
                <a:latin typeface="Canva Sans Bold"/>
                <a:ea typeface="Canva Sans Bold"/>
                <a:cs typeface="Canva Sans Bold"/>
                <a:sym typeface="Canva Sans Bold"/>
              </a:rPr>
              <a:t>My Top Front Teeth</a:t>
            </a:r>
          </a:p>
        </p:txBody>
      </p:sp>
      <p:sp>
        <p:nvSpPr>
          <p:cNvPr id="14" name="TextBox 14"/>
          <p:cNvSpPr txBox="1"/>
          <p:nvPr/>
        </p:nvSpPr>
        <p:spPr>
          <a:xfrm rot="271229">
            <a:off x="11391583" y="7095796"/>
            <a:ext cx="5101891" cy="756809"/>
          </a:xfrm>
          <a:prstGeom prst="rect">
            <a:avLst/>
          </a:prstGeom>
        </p:spPr>
        <p:txBody>
          <a:bodyPr lIns="0" tIns="0" rIns="0" bIns="0" rtlCol="0" anchor="t">
            <a:spAutoFit/>
          </a:bodyPr>
          <a:lstStyle/>
          <a:p>
            <a:pPr algn="ctr">
              <a:lnSpc>
                <a:spcPts val="6118"/>
              </a:lnSpc>
            </a:pPr>
            <a:r>
              <a:rPr lang="en-US" sz="4370" b="1">
                <a:solidFill>
                  <a:srgbClr val="FFFFFF"/>
                </a:solidFill>
                <a:latin typeface="Canva Sans Bold"/>
                <a:ea typeface="Canva Sans Bold"/>
                <a:cs typeface="Canva Sans Bold"/>
                <a:sym typeface="Canva Sans Bold"/>
              </a:rPr>
              <a:t>Embrace Yourself</a:t>
            </a:r>
          </a:p>
        </p:txBody>
      </p:sp>
      <p:sp>
        <p:nvSpPr>
          <p:cNvPr id="15" name="TextBox 15"/>
          <p:cNvSpPr txBox="1"/>
          <p:nvPr/>
        </p:nvSpPr>
        <p:spPr>
          <a:xfrm>
            <a:off x="11667250" y="8775111"/>
            <a:ext cx="5252344" cy="463028"/>
          </a:xfrm>
          <a:prstGeom prst="rect">
            <a:avLst/>
          </a:prstGeom>
        </p:spPr>
        <p:txBody>
          <a:bodyPr lIns="0" tIns="0" rIns="0" bIns="0" rtlCol="0" anchor="t">
            <a:spAutoFit/>
          </a:bodyPr>
          <a:lstStyle/>
          <a:p>
            <a:pPr algn="ctr">
              <a:lnSpc>
                <a:spcPts val="3878"/>
              </a:lnSpc>
            </a:pPr>
            <a:r>
              <a:rPr lang="en-US" sz="2770" b="1">
                <a:solidFill>
                  <a:srgbClr val="FFFFFF"/>
                </a:solidFill>
                <a:latin typeface="Canva Sans Bold"/>
                <a:ea typeface="Canva Sans Bold"/>
                <a:cs typeface="Canva Sans Bold"/>
                <a:sym typeface="Canva Sans Bold"/>
              </a:rPr>
              <a:t>The Perfectly Imperfect Cross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028700" y="1673599"/>
            <a:ext cx="15909697" cy="3797084"/>
            <a:chOff x="0" y="0"/>
            <a:chExt cx="12608394" cy="3009179"/>
          </a:xfrm>
        </p:grpSpPr>
        <p:sp>
          <p:nvSpPr>
            <p:cNvPr id="3" name="Freeform 3"/>
            <p:cNvSpPr/>
            <p:nvPr/>
          </p:nvSpPr>
          <p:spPr>
            <a:xfrm>
              <a:off x="0" y="0"/>
              <a:ext cx="12608394" cy="3009179"/>
            </a:xfrm>
            <a:custGeom>
              <a:avLst/>
              <a:gdLst/>
              <a:ahLst/>
              <a:cxnLst/>
              <a:rect l="l" t="t" r="r" b="b"/>
              <a:pathLst>
                <a:path w="12608394" h="3009179">
                  <a:moveTo>
                    <a:pt x="12342964" y="0"/>
                  </a:moveTo>
                  <a:lnTo>
                    <a:pt x="265430" y="0"/>
                  </a:lnTo>
                  <a:cubicBezTo>
                    <a:pt x="265430" y="146050"/>
                    <a:pt x="147320" y="265430"/>
                    <a:pt x="0" y="265430"/>
                  </a:cubicBezTo>
                  <a:lnTo>
                    <a:pt x="0" y="2743749"/>
                  </a:lnTo>
                  <a:cubicBezTo>
                    <a:pt x="146050" y="2743749"/>
                    <a:pt x="265430" y="2861859"/>
                    <a:pt x="265430" y="3009179"/>
                  </a:cubicBezTo>
                  <a:lnTo>
                    <a:pt x="12342964" y="3009179"/>
                  </a:lnTo>
                  <a:cubicBezTo>
                    <a:pt x="12342964" y="2863129"/>
                    <a:pt x="12461074" y="2743749"/>
                    <a:pt x="12608394" y="2743749"/>
                  </a:cubicBezTo>
                  <a:lnTo>
                    <a:pt x="12608394" y="265430"/>
                  </a:lnTo>
                  <a:cubicBezTo>
                    <a:pt x="12462344" y="265430"/>
                    <a:pt x="12342964" y="147320"/>
                    <a:pt x="12342964" y="0"/>
                  </a:cubicBezTo>
                  <a:close/>
                </a:path>
              </a:pathLst>
            </a:custGeom>
            <a:solidFill>
              <a:srgbClr val="FFFFFF"/>
            </a:solidFill>
          </p:spPr>
          <p:txBody>
            <a:bodyPr/>
            <a:lstStyle/>
            <a:p>
              <a:endParaRPr lang="en-US"/>
            </a:p>
          </p:txBody>
        </p:sp>
      </p:grpSp>
      <p:grpSp>
        <p:nvGrpSpPr>
          <p:cNvPr id="4" name="Group 4"/>
          <p:cNvGrpSpPr/>
          <p:nvPr/>
        </p:nvGrpSpPr>
        <p:grpSpPr>
          <a:xfrm>
            <a:off x="1028700" y="5937408"/>
            <a:ext cx="15909697" cy="3720071"/>
            <a:chOff x="0" y="0"/>
            <a:chExt cx="21212929" cy="4960095"/>
          </a:xfrm>
        </p:grpSpPr>
        <p:sp>
          <p:nvSpPr>
            <p:cNvPr id="5" name="Freeform 5"/>
            <p:cNvSpPr/>
            <p:nvPr/>
          </p:nvSpPr>
          <p:spPr>
            <a:xfrm>
              <a:off x="0" y="0"/>
              <a:ext cx="3694620" cy="4960095"/>
            </a:xfrm>
            <a:custGeom>
              <a:avLst/>
              <a:gdLst/>
              <a:ahLst/>
              <a:cxnLst/>
              <a:rect l="l" t="t" r="r" b="b"/>
              <a:pathLst>
                <a:path w="3694620" h="4960095">
                  <a:moveTo>
                    <a:pt x="0" y="0"/>
                  </a:moveTo>
                  <a:lnTo>
                    <a:pt x="3694620" y="0"/>
                  </a:lnTo>
                  <a:lnTo>
                    <a:pt x="3694620" y="4960095"/>
                  </a:lnTo>
                  <a:lnTo>
                    <a:pt x="0" y="4960095"/>
                  </a:lnTo>
                  <a:lnTo>
                    <a:pt x="0" y="0"/>
                  </a:lnTo>
                  <a:close/>
                </a:path>
              </a:pathLst>
            </a:custGeom>
            <a:blipFill>
              <a:blip r:embed="rId2"/>
              <a:stretch>
                <a:fillRect l="-8472"/>
              </a:stretch>
            </a:blipFill>
          </p:spPr>
          <p:txBody>
            <a:bodyPr/>
            <a:lstStyle/>
            <a:p>
              <a:endParaRPr lang="en-US"/>
            </a:p>
          </p:txBody>
        </p:sp>
        <p:sp>
          <p:nvSpPr>
            <p:cNvPr id="6" name="Freeform 6"/>
            <p:cNvSpPr/>
            <p:nvPr/>
          </p:nvSpPr>
          <p:spPr>
            <a:xfrm>
              <a:off x="4166527" y="0"/>
              <a:ext cx="3672052" cy="4960095"/>
            </a:xfrm>
            <a:custGeom>
              <a:avLst/>
              <a:gdLst/>
              <a:ahLst/>
              <a:cxnLst/>
              <a:rect l="l" t="t" r="r" b="b"/>
              <a:pathLst>
                <a:path w="3672052" h="4960095">
                  <a:moveTo>
                    <a:pt x="0" y="0"/>
                  </a:moveTo>
                  <a:lnTo>
                    <a:pt x="3672052" y="0"/>
                  </a:lnTo>
                  <a:lnTo>
                    <a:pt x="3672052" y="4960095"/>
                  </a:lnTo>
                  <a:lnTo>
                    <a:pt x="0" y="4960095"/>
                  </a:lnTo>
                  <a:lnTo>
                    <a:pt x="0" y="0"/>
                  </a:lnTo>
                  <a:close/>
                </a:path>
              </a:pathLst>
            </a:custGeom>
            <a:blipFill>
              <a:blip r:embed="rId3"/>
              <a:stretch>
                <a:fillRect/>
              </a:stretch>
            </a:blipFill>
          </p:spPr>
          <p:txBody>
            <a:bodyPr/>
            <a:lstStyle/>
            <a:p>
              <a:endParaRPr lang="en-US"/>
            </a:p>
          </p:txBody>
        </p:sp>
        <p:sp>
          <p:nvSpPr>
            <p:cNvPr id="7" name="Freeform 7"/>
            <p:cNvSpPr/>
            <p:nvPr/>
          </p:nvSpPr>
          <p:spPr>
            <a:xfrm>
              <a:off x="8316919" y="0"/>
              <a:ext cx="3961771" cy="4960095"/>
            </a:xfrm>
            <a:custGeom>
              <a:avLst/>
              <a:gdLst/>
              <a:ahLst/>
              <a:cxnLst/>
              <a:rect l="l" t="t" r="r" b="b"/>
              <a:pathLst>
                <a:path w="3961771" h="4960095">
                  <a:moveTo>
                    <a:pt x="0" y="0"/>
                  </a:moveTo>
                  <a:lnTo>
                    <a:pt x="3961771" y="0"/>
                  </a:lnTo>
                  <a:lnTo>
                    <a:pt x="3961771" y="4960095"/>
                  </a:lnTo>
                  <a:lnTo>
                    <a:pt x="0" y="4960095"/>
                  </a:lnTo>
                  <a:lnTo>
                    <a:pt x="0" y="0"/>
                  </a:lnTo>
                  <a:close/>
                </a:path>
              </a:pathLst>
            </a:custGeom>
            <a:blipFill>
              <a:blip r:embed="rId4"/>
              <a:stretch>
                <a:fillRect/>
              </a:stretch>
            </a:blipFill>
          </p:spPr>
          <p:txBody>
            <a:bodyPr/>
            <a:lstStyle/>
            <a:p>
              <a:endParaRPr lang="en-US"/>
            </a:p>
          </p:txBody>
        </p:sp>
        <p:sp>
          <p:nvSpPr>
            <p:cNvPr id="8" name="Freeform 8"/>
            <p:cNvSpPr/>
            <p:nvPr/>
          </p:nvSpPr>
          <p:spPr>
            <a:xfrm>
              <a:off x="12757030" y="0"/>
              <a:ext cx="3961771" cy="4960095"/>
            </a:xfrm>
            <a:custGeom>
              <a:avLst/>
              <a:gdLst/>
              <a:ahLst/>
              <a:cxnLst/>
              <a:rect l="l" t="t" r="r" b="b"/>
              <a:pathLst>
                <a:path w="3961771" h="4960095">
                  <a:moveTo>
                    <a:pt x="0" y="0"/>
                  </a:moveTo>
                  <a:lnTo>
                    <a:pt x="3961771" y="0"/>
                  </a:lnTo>
                  <a:lnTo>
                    <a:pt x="3961771" y="4960095"/>
                  </a:lnTo>
                  <a:lnTo>
                    <a:pt x="0" y="4960095"/>
                  </a:lnTo>
                  <a:lnTo>
                    <a:pt x="0" y="0"/>
                  </a:lnTo>
                  <a:close/>
                </a:path>
              </a:pathLst>
            </a:custGeom>
            <a:blipFill>
              <a:blip r:embed="rId5"/>
              <a:stretch>
                <a:fillRect/>
              </a:stretch>
            </a:blipFill>
          </p:spPr>
          <p:txBody>
            <a:bodyPr/>
            <a:lstStyle/>
            <a:p>
              <a:endParaRPr lang="en-US"/>
            </a:p>
          </p:txBody>
        </p:sp>
        <p:sp>
          <p:nvSpPr>
            <p:cNvPr id="9" name="Freeform 9"/>
            <p:cNvSpPr/>
            <p:nvPr/>
          </p:nvSpPr>
          <p:spPr>
            <a:xfrm>
              <a:off x="17197141" y="0"/>
              <a:ext cx="4015789" cy="4960095"/>
            </a:xfrm>
            <a:custGeom>
              <a:avLst/>
              <a:gdLst/>
              <a:ahLst/>
              <a:cxnLst/>
              <a:rect l="l" t="t" r="r" b="b"/>
              <a:pathLst>
                <a:path w="4015789" h="4960095">
                  <a:moveTo>
                    <a:pt x="0" y="0"/>
                  </a:moveTo>
                  <a:lnTo>
                    <a:pt x="4015788" y="0"/>
                  </a:lnTo>
                  <a:lnTo>
                    <a:pt x="4015788" y="4960095"/>
                  </a:lnTo>
                  <a:lnTo>
                    <a:pt x="0" y="4960095"/>
                  </a:lnTo>
                  <a:lnTo>
                    <a:pt x="0" y="0"/>
                  </a:lnTo>
                  <a:close/>
                </a:path>
              </a:pathLst>
            </a:custGeom>
            <a:blipFill>
              <a:blip r:embed="rId6"/>
              <a:stretch>
                <a:fillRect/>
              </a:stretch>
            </a:blipFill>
          </p:spPr>
          <p:txBody>
            <a:bodyPr/>
            <a:lstStyle/>
            <a:p>
              <a:endParaRPr lang="en-US"/>
            </a:p>
          </p:txBody>
        </p:sp>
      </p:grpSp>
      <p:sp>
        <p:nvSpPr>
          <p:cNvPr id="10" name="TextBox 10"/>
          <p:cNvSpPr txBox="1"/>
          <p:nvPr/>
        </p:nvSpPr>
        <p:spPr>
          <a:xfrm>
            <a:off x="0" y="283842"/>
            <a:ext cx="18288000" cy="996467"/>
          </a:xfrm>
          <a:prstGeom prst="rect">
            <a:avLst/>
          </a:prstGeom>
        </p:spPr>
        <p:txBody>
          <a:bodyPr lIns="0" tIns="0" rIns="0" bIns="0" rtlCol="0" anchor="t">
            <a:spAutoFit/>
          </a:bodyPr>
          <a:lstStyle/>
          <a:p>
            <a:pPr algn="ctr">
              <a:lnSpc>
                <a:spcPts val="7864"/>
              </a:lnSpc>
            </a:pPr>
            <a:r>
              <a:rPr lang="en-US" sz="6780" b="1">
                <a:solidFill>
                  <a:srgbClr val="FFF6EA"/>
                </a:solidFill>
                <a:latin typeface="Playfair Display Heavy"/>
                <a:ea typeface="Playfair Display Heavy"/>
                <a:cs typeface="Playfair Display Heavy"/>
                <a:sym typeface="Playfair Display Heavy"/>
              </a:rPr>
              <a:t>MUSIC COMPOSITION CATEGORY</a:t>
            </a:r>
          </a:p>
        </p:txBody>
      </p:sp>
      <p:sp>
        <p:nvSpPr>
          <p:cNvPr id="11" name="TextBox 11"/>
          <p:cNvSpPr txBox="1"/>
          <p:nvPr/>
        </p:nvSpPr>
        <p:spPr>
          <a:xfrm>
            <a:off x="1441287" y="1812518"/>
            <a:ext cx="7702713" cy="3245654"/>
          </a:xfrm>
          <a:prstGeom prst="rect">
            <a:avLst/>
          </a:prstGeom>
        </p:spPr>
        <p:txBody>
          <a:bodyPr lIns="0" tIns="0" rIns="0" bIns="0" rtlCol="0" anchor="t">
            <a:spAutoFit/>
          </a:bodyPr>
          <a:lstStyle/>
          <a:p>
            <a:pPr algn="just">
              <a:lnSpc>
                <a:spcPts val="4330"/>
              </a:lnSpc>
            </a:pPr>
            <a:r>
              <a:rPr lang="en-US" sz="3093" b="1">
                <a:solidFill>
                  <a:srgbClr val="1F222B"/>
                </a:solidFill>
                <a:latin typeface="Glacial Indifference Bold"/>
                <a:ea typeface="Glacial Indifference Bold"/>
                <a:cs typeface="Glacial Indifference Bold"/>
                <a:sym typeface="Glacial Indifference Bold"/>
              </a:rPr>
              <a:t>Key  Points :</a:t>
            </a:r>
          </a:p>
          <a:p>
            <a:pPr algn="just">
              <a:lnSpc>
                <a:spcPts val="4330"/>
              </a:lnSpc>
            </a:pPr>
            <a:r>
              <a:rPr lang="en-US" sz="3093">
                <a:solidFill>
                  <a:srgbClr val="1F222B"/>
                </a:solidFill>
                <a:latin typeface="Glacial Indifference"/>
                <a:ea typeface="Glacial Indifference"/>
                <a:cs typeface="Glacial Indifference"/>
                <a:sym typeface="Glacial Indifference"/>
              </a:rPr>
              <a:t>All music styles and combinations of instrumentation are accepted. Entrant must be the composer and may also be the performer, or one of the performers. Use of copyrighted material is prohibited.</a:t>
            </a:r>
          </a:p>
        </p:txBody>
      </p:sp>
      <p:sp>
        <p:nvSpPr>
          <p:cNvPr id="12" name="TextBox 12"/>
          <p:cNvSpPr txBox="1"/>
          <p:nvPr/>
        </p:nvSpPr>
        <p:spPr>
          <a:xfrm>
            <a:off x="9825639" y="2218322"/>
            <a:ext cx="6765980" cy="2453094"/>
          </a:xfrm>
          <a:prstGeom prst="rect">
            <a:avLst/>
          </a:prstGeom>
        </p:spPr>
        <p:txBody>
          <a:bodyPr lIns="0" tIns="0" rIns="0" bIns="0" rtlCol="0" anchor="t">
            <a:spAutoFit/>
          </a:bodyPr>
          <a:lstStyle/>
          <a:p>
            <a:pPr algn="just">
              <a:lnSpc>
                <a:spcPts val="3271"/>
              </a:lnSpc>
            </a:pPr>
            <a:r>
              <a:rPr lang="en-US" sz="2336" b="1">
                <a:solidFill>
                  <a:srgbClr val="1F222B"/>
                </a:solidFill>
                <a:latin typeface="Glacial Indifference Bold"/>
                <a:ea typeface="Glacial Indifference Bold"/>
                <a:cs typeface="Glacial Indifference Bold"/>
                <a:sym typeface="Glacial Indifference Bold"/>
              </a:rPr>
              <a:t>Audio/Video File Requirements:</a:t>
            </a:r>
          </a:p>
          <a:p>
            <a:pPr marL="504558" lvl="1" indent="-252279" algn="just">
              <a:lnSpc>
                <a:spcPts val="3271"/>
              </a:lnSpc>
              <a:buFont typeface="Arial"/>
              <a:buChar char="•"/>
            </a:pPr>
            <a:r>
              <a:rPr lang="en-US" sz="2336">
                <a:solidFill>
                  <a:srgbClr val="1F222B"/>
                </a:solidFill>
                <a:latin typeface="Glacial Indifference"/>
                <a:ea typeface="Glacial Indifference"/>
                <a:cs typeface="Glacial Indifference"/>
                <a:sym typeface="Glacial Indifference"/>
              </a:rPr>
              <a:t>Length must not exceed 5 minutes</a:t>
            </a:r>
          </a:p>
          <a:p>
            <a:pPr marL="504558" lvl="1" indent="-252279" algn="just">
              <a:lnSpc>
                <a:spcPts val="3271"/>
              </a:lnSpc>
              <a:buFont typeface="Arial"/>
              <a:buChar char="•"/>
            </a:pPr>
            <a:r>
              <a:rPr lang="en-US" sz="2336">
                <a:solidFill>
                  <a:srgbClr val="1F222B"/>
                </a:solidFill>
                <a:latin typeface="Glacial Indifference"/>
                <a:ea typeface="Glacial Indifference"/>
                <a:cs typeface="Glacial Indifference"/>
                <a:sym typeface="Glacial Indifference"/>
              </a:rPr>
              <a:t>File size 1000MB or less </a:t>
            </a:r>
          </a:p>
          <a:p>
            <a:pPr marL="504558" lvl="1" indent="-252279" algn="just">
              <a:lnSpc>
                <a:spcPts val="3271"/>
              </a:lnSpc>
              <a:buFont typeface="Arial"/>
              <a:buChar char="•"/>
            </a:pPr>
            <a:r>
              <a:rPr lang="en-US" sz="2336">
                <a:solidFill>
                  <a:srgbClr val="1F222B"/>
                </a:solidFill>
                <a:latin typeface="Glacial Indifference"/>
                <a:ea typeface="Glacial Indifference"/>
                <a:cs typeface="Glacial Indifference"/>
                <a:sym typeface="Glacial Indifference"/>
              </a:rPr>
              <a:t>Acceptable file formats are: MP3 and WAV files</a:t>
            </a:r>
          </a:p>
          <a:p>
            <a:pPr marL="504558" lvl="1" indent="-252279" algn="just">
              <a:lnSpc>
                <a:spcPts val="3271"/>
              </a:lnSpc>
              <a:buFont typeface="Arial"/>
              <a:buChar char="•"/>
            </a:pPr>
            <a:r>
              <a:rPr lang="en-US" sz="2336">
                <a:solidFill>
                  <a:srgbClr val="1F222B"/>
                </a:solidFill>
                <a:latin typeface="Glacial Indifference"/>
                <a:ea typeface="Glacial Indifference"/>
                <a:cs typeface="Glacial Indifference"/>
                <a:sym typeface="Glacial Indifference"/>
              </a:rPr>
              <a:t>Music Notation required for Middle and High School.</a:t>
            </a:r>
          </a:p>
        </p:txBody>
      </p:sp>
      <p:sp>
        <p:nvSpPr>
          <p:cNvPr id="13" name="TextBox 13"/>
          <p:cNvSpPr txBox="1"/>
          <p:nvPr/>
        </p:nvSpPr>
        <p:spPr>
          <a:xfrm>
            <a:off x="10468272" y="4811637"/>
            <a:ext cx="5480714" cy="246535"/>
          </a:xfrm>
          <a:prstGeom prst="rect">
            <a:avLst/>
          </a:prstGeom>
        </p:spPr>
        <p:txBody>
          <a:bodyPr lIns="0" tIns="0" rIns="0" bIns="0" rtlCol="0" anchor="t">
            <a:spAutoFit/>
          </a:bodyPr>
          <a:lstStyle/>
          <a:p>
            <a:pPr algn="ctr">
              <a:lnSpc>
                <a:spcPts val="1920"/>
              </a:lnSpc>
              <a:spcBef>
                <a:spcPct val="0"/>
              </a:spcBef>
            </a:pPr>
            <a:r>
              <a:rPr lang="en-US" sz="1655" b="1">
                <a:solidFill>
                  <a:srgbClr val="E33D45"/>
                </a:solidFill>
                <a:latin typeface="Playfair Display Heavy"/>
                <a:ea typeface="Playfair Display Heavy"/>
                <a:cs typeface="Playfair Display Heavy"/>
                <a:sym typeface="Playfair Display Heavy"/>
              </a:rPr>
              <a:t>USE OF COPYRIGHTED MATERIAL IS PROHIBITED.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sp>
        <p:nvSpPr>
          <p:cNvPr id="2" name="Freeform 2"/>
          <p:cNvSpPr/>
          <p:nvPr/>
        </p:nvSpPr>
        <p:spPr>
          <a:xfrm>
            <a:off x="10659524" y="4209364"/>
            <a:ext cx="2697651" cy="3054101"/>
          </a:xfrm>
          <a:custGeom>
            <a:avLst/>
            <a:gdLst/>
            <a:ahLst/>
            <a:cxnLst/>
            <a:rect l="l" t="t" r="r" b="b"/>
            <a:pathLst>
              <a:path w="2697651" h="3054101">
                <a:moveTo>
                  <a:pt x="0" y="0"/>
                </a:moveTo>
                <a:lnTo>
                  <a:pt x="2697651" y="0"/>
                </a:lnTo>
                <a:lnTo>
                  <a:pt x="2697651" y="3054101"/>
                </a:lnTo>
                <a:lnTo>
                  <a:pt x="0" y="3054101"/>
                </a:lnTo>
                <a:lnTo>
                  <a:pt x="0" y="0"/>
                </a:lnTo>
                <a:close/>
              </a:path>
            </a:pathLst>
          </a:custGeom>
          <a:blipFill>
            <a:blip r:embed="rId2"/>
            <a:stretch>
              <a:fillRect t="-5378" b="-5378"/>
            </a:stretch>
          </a:blipFill>
        </p:spPr>
        <p:txBody>
          <a:bodyPr/>
          <a:lstStyle/>
          <a:p>
            <a:endParaRPr lang="en-US"/>
          </a:p>
        </p:txBody>
      </p:sp>
      <p:grpSp>
        <p:nvGrpSpPr>
          <p:cNvPr id="3" name="Group 3"/>
          <p:cNvGrpSpPr/>
          <p:nvPr/>
        </p:nvGrpSpPr>
        <p:grpSpPr>
          <a:xfrm>
            <a:off x="10400326" y="4093666"/>
            <a:ext cx="3180253" cy="3259187"/>
            <a:chOff x="0" y="0"/>
            <a:chExt cx="849172" cy="870249"/>
          </a:xfrm>
        </p:grpSpPr>
        <p:sp>
          <p:nvSpPr>
            <p:cNvPr id="4" name="Freeform 4"/>
            <p:cNvSpPr/>
            <p:nvPr/>
          </p:nvSpPr>
          <p:spPr>
            <a:xfrm>
              <a:off x="0" y="0"/>
              <a:ext cx="849172" cy="870249"/>
            </a:xfrm>
            <a:custGeom>
              <a:avLst/>
              <a:gdLst/>
              <a:ahLst/>
              <a:cxnLst/>
              <a:rect l="l" t="t" r="r" b="b"/>
              <a:pathLst>
                <a:path w="849172" h="870249">
                  <a:moveTo>
                    <a:pt x="0" y="0"/>
                  </a:moveTo>
                  <a:lnTo>
                    <a:pt x="849172" y="0"/>
                  </a:lnTo>
                  <a:lnTo>
                    <a:pt x="849172" y="870249"/>
                  </a:lnTo>
                  <a:lnTo>
                    <a:pt x="0" y="870249"/>
                  </a:lnTo>
                  <a:close/>
                </a:path>
              </a:pathLst>
            </a:custGeom>
            <a:ln w="247650" cap="sq">
              <a:solidFill>
                <a:srgbClr val="B88917"/>
              </a:solidFill>
              <a:prstDash val="solid"/>
              <a:miter/>
            </a:ln>
          </p:spPr>
          <p:txBody>
            <a:bodyPr/>
            <a:lstStyle/>
            <a:p>
              <a:endParaRPr lang="en-US"/>
            </a:p>
          </p:txBody>
        </p:sp>
        <p:sp>
          <p:nvSpPr>
            <p:cNvPr id="5" name="TextBox 5"/>
            <p:cNvSpPr txBox="1"/>
            <p:nvPr/>
          </p:nvSpPr>
          <p:spPr>
            <a:xfrm>
              <a:off x="0" y="0"/>
              <a:ext cx="849172" cy="870249"/>
            </a:xfrm>
            <a:prstGeom prst="rect">
              <a:avLst/>
            </a:prstGeom>
          </p:spPr>
          <p:txBody>
            <a:bodyPr lIns="50108" tIns="50108" rIns="50108" bIns="50108" rtlCol="0" anchor="ctr"/>
            <a:lstStyle/>
            <a:p>
              <a:pPr algn="ctr">
                <a:lnSpc>
                  <a:spcPts val="2663"/>
                </a:lnSpc>
              </a:pPr>
              <a:endParaRPr/>
            </a:p>
          </p:txBody>
        </p:sp>
      </p:grpSp>
      <p:sp>
        <p:nvSpPr>
          <p:cNvPr id="6" name="Freeform 6"/>
          <p:cNvSpPr/>
          <p:nvPr/>
        </p:nvSpPr>
        <p:spPr>
          <a:xfrm>
            <a:off x="14065201" y="6601926"/>
            <a:ext cx="2798656" cy="2776830"/>
          </a:xfrm>
          <a:custGeom>
            <a:avLst/>
            <a:gdLst/>
            <a:ahLst/>
            <a:cxnLst/>
            <a:rect l="l" t="t" r="r" b="b"/>
            <a:pathLst>
              <a:path w="2798656" h="2776830">
                <a:moveTo>
                  <a:pt x="0" y="0"/>
                </a:moveTo>
                <a:lnTo>
                  <a:pt x="2798656" y="0"/>
                </a:lnTo>
                <a:lnTo>
                  <a:pt x="2798656" y="2776830"/>
                </a:lnTo>
                <a:lnTo>
                  <a:pt x="0" y="2776830"/>
                </a:lnTo>
                <a:lnTo>
                  <a:pt x="0" y="0"/>
                </a:lnTo>
                <a:close/>
              </a:path>
            </a:pathLst>
          </a:custGeom>
          <a:blipFill>
            <a:blip r:embed="rId3"/>
            <a:stretch>
              <a:fillRect t="-13788" b="-13788"/>
            </a:stretch>
          </a:blipFill>
        </p:spPr>
        <p:txBody>
          <a:bodyPr/>
          <a:lstStyle/>
          <a:p>
            <a:endParaRPr lang="en-US"/>
          </a:p>
        </p:txBody>
      </p:sp>
      <p:grpSp>
        <p:nvGrpSpPr>
          <p:cNvPr id="7" name="Group 7"/>
          <p:cNvGrpSpPr/>
          <p:nvPr/>
        </p:nvGrpSpPr>
        <p:grpSpPr>
          <a:xfrm>
            <a:off x="13908256" y="6355419"/>
            <a:ext cx="3180253" cy="3259187"/>
            <a:chOff x="0" y="0"/>
            <a:chExt cx="849172" cy="870249"/>
          </a:xfrm>
        </p:grpSpPr>
        <p:sp>
          <p:nvSpPr>
            <p:cNvPr id="8" name="Freeform 8"/>
            <p:cNvSpPr/>
            <p:nvPr/>
          </p:nvSpPr>
          <p:spPr>
            <a:xfrm>
              <a:off x="0" y="0"/>
              <a:ext cx="849172" cy="870249"/>
            </a:xfrm>
            <a:custGeom>
              <a:avLst/>
              <a:gdLst/>
              <a:ahLst/>
              <a:cxnLst/>
              <a:rect l="l" t="t" r="r" b="b"/>
              <a:pathLst>
                <a:path w="849172" h="870249">
                  <a:moveTo>
                    <a:pt x="0" y="0"/>
                  </a:moveTo>
                  <a:lnTo>
                    <a:pt x="849172" y="0"/>
                  </a:lnTo>
                  <a:lnTo>
                    <a:pt x="849172" y="870249"/>
                  </a:lnTo>
                  <a:lnTo>
                    <a:pt x="0" y="870249"/>
                  </a:lnTo>
                  <a:close/>
                </a:path>
              </a:pathLst>
            </a:custGeom>
            <a:ln w="247650" cap="sq">
              <a:solidFill>
                <a:srgbClr val="B88917"/>
              </a:solidFill>
              <a:prstDash val="solid"/>
              <a:miter/>
            </a:ln>
          </p:spPr>
          <p:txBody>
            <a:bodyPr/>
            <a:lstStyle/>
            <a:p>
              <a:endParaRPr lang="en-US"/>
            </a:p>
          </p:txBody>
        </p:sp>
        <p:sp>
          <p:nvSpPr>
            <p:cNvPr id="9" name="TextBox 9"/>
            <p:cNvSpPr txBox="1"/>
            <p:nvPr/>
          </p:nvSpPr>
          <p:spPr>
            <a:xfrm>
              <a:off x="0" y="0"/>
              <a:ext cx="849172" cy="870249"/>
            </a:xfrm>
            <a:prstGeom prst="rect">
              <a:avLst/>
            </a:prstGeom>
          </p:spPr>
          <p:txBody>
            <a:bodyPr lIns="50108" tIns="50108" rIns="50108" bIns="50108" rtlCol="0" anchor="ctr"/>
            <a:lstStyle/>
            <a:p>
              <a:pPr algn="ctr">
                <a:lnSpc>
                  <a:spcPts val="2663"/>
                </a:lnSpc>
              </a:pPr>
              <a:endParaRPr/>
            </a:p>
          </p:txBody>
        </p:sp>
      </p:grpSp>
      <p:sp>
        <p:nvSpPr>
          <p:cNvPr id="10" name="Freeform 10"/>
          <p:cNvSpPr/>
          <p:nvPr/>
        </p:nvSpPr>
        <p:spPr>
          <a:xfrm>
            <a:off x="14099054" y="4258800"/>
            <a:ext cx="2798656" cy="1818633"/>
          </a:xfrm>
          <a:custGeom>
            <a:avLst/>
            <a:gdLst/>
            <a:ahLst/>
            <a:cxnLst/>
            <a:rect l="l" t="t" r="r" b="b"/>
            <a:pathLst>
              <a:path w="2798656" h="1818633">
                <a:moveTo>
                  <a:pt x="0" y="0"/>
                </a:moveTo>
                <a:lnTo>
                  <a:pt x="2798656" y="0"/>
                </a:lnTo>
                <a:lnTo>
                  <a:pt x="2798656" y="1818633"/>
                </a:lnTo>
                <a:lnTo>
                  <a:pt x="0" y="1818633"/>
                </a:lnTo>
                <a:lnTo>
                  <a:pt x="0" y="0"/>
                </a:lnTo>
                <a:close/>
              </a:path>
            </a:pathLst>
          </a:custGeom>
          <a:blipFill>
            <a:blip r:embed="rId4"/>
            <a:stretch>
              <a:fillRect b="-105183"/>
            </a:stretch>
          </a:blipFill>
        </p:spPr>
        <p:txBody>
          <a:bodyPr/>
          <a:lstStyle/>
          <a:p>
            <a:endParaRPr lang="en-US"/>
          </a:p>
        </p:txBody>
      </p:sp>
      <p:grpSp>
        <p:nvGrpSpPr>
          <p:cNvPr id="11" name="Group 11"/>
          <p:cNvGrpSpPr/>
          <p:nvPr/>
        </p:nvGrpSpPr>
        <p:grpSpPr>
          <a:xfrm>
            <a:off x="13874402" y="4093768"/>
            <a:ext cx="3180253" cy="2099464"/>
            <a:chOff x="0" y="0"/>
            <a:chExt cx="849172" cy="560586"/>
          </a:xfrm>
        </p:grpSpPr>
        <p:sp>
          <p:nvSpPr>
            <p:cNvPr id="12" name="Freeform 12"/>
            <p:cNvSpPr/>
            <p:nvPr/>
          </p:nvSpPr>
          <p:spPr>
            <a:xfrm>
              <a:off x="0" y="0"/>
              <a:ext cx="849172" cy="560586"/>
            </a:xfrm>
            <a:custGeom>
              <a:avLst/>
              <a:gdLst/>
              <a:ahLst/>
              <a:cxnLst/>
              <a:rect l="l" t="t" r="r" b="b"/>
              <a:pathLst>
                <a:path w="849172" h="560586">
                  <a:moveTo>
                    <a:pt x="0" y="0"/>
                  </a:moveTo>
                  <a:lnTo>
                    <a:pt x="849172" y="0"/>
                  </a:lnTo>
                  <a:lnTo>
                    <a:pt x="849172" y="560586"/>
                  </a:lnTo>
                  <a:lnTo>
                    <a:pt x="0" y="560586"/>
                  </a:lnTo>
                  <a:close/>
                </a:path>
              </a:pathLst>
            </a:custGeom>
            <a:ln w="247650" cap="sq">
              <a:solidFill>
                <a:srgbClr val="B88917"/>
              </a:solidFill>
              <a:prstDash val="solid"/>
              <a:miter/>
            </a:ln>
          </p:spPr>
          <p:txBody>
            <a:bodyPr/>
            <a:lstStyle/>
            <a:p>
              <a:endParaRPr lang="en-US"/>
            </a:p>
          </p:txBody>
        </p:sp>
        <p:sp>
          <p:nvSpPr>
            <p:cNvPr id="13" name="TextBox 13"/>
            <p:cNvSpPr txBox="1"/>
            <p:nvPr/>
          </p:nvSpPr>
          <p:spPr>
            <a:xfrm>
              <a:off x="0" y="0"/>
              <a:ext cx="849172" cy="560586"/>
            </a:xfrm>
            <a:prstGeom prst="rect">
              <a:avLst/>
            </a:prstGeom>
          </p:spPr>
          <p:txBody>
            <a:bodyPr lIns="50108" tIns="50108" rIns="50108" bIns="50108" rtlCol="0" anchor="ctr"/>
            <a:lstStyle/>
            <a:p>
              <a:pPr algn="ctr">
                <a:lnSpc>
                  <a:spcPts val="2663"/>
                </a:lnSpc>
              </a:pPr>
              <a:endParaRPr/>
            </a:p>
          </p:txBody>
        </p:sp>
      </p:grpSp>
      <p:sp>
        <p:nvSpPr>
          <p:cNvPr id="14" name="Freeform 14"/>
          <p:cNvSpPr/>
          <p:nvPr/>
        </p:nvSpPr>
        <p:spPr>
          <a:xfrm rot="-5400000">
            <a:off x="11058282" y="7216048"/>
            <a:ext cx="1900134" cy="2697651"/>
          </a:xfrm>
          <a:custGeom>
            <a:avLst/>
            <a:gdLst/>
            <a:ahLst/>
            <a:cxnLst/>
            <a:rect l="l" t="t" r="r" b="b"/>
            <a:pathLst>
              <a:path w="1900134" h="2697651">
                <a:moveTo>
                  <a:pt x="0" y="0"/>
                </a:moveTo>
                <a:lnTo>
                  <a:pt x="1900134" y="0"/>
                </a:lnTo>
                <a:lnTo>
                  <a:pt x="1900134" y="2697651"/>
                </a:lnTo>
                <a:lnTo>
                  <a:pt x="0" y="2697651"/>
                </a:lnTo>
                <a:lnTo>
                  <a:pt x="0" y="0"/>
                </a:lnTo>
                <a:close/>
              </a:path>
            </a:pathLst>
          </a:custGeom>
          <a:blipFill>
            <a:blip r:embed="rId5"/>
            <a:stretch>
              <a:fillRect l="-24665" t="-20914" r="-18607" b="-13640"/>
            </a:stretch>
          </a:blipFill>
        </p:spPr>
        <p:txBody>
          <a:bodyPr/>
          <a:lstStyle/>
          <a:p>
            <a:endParaRPr lang="en-US"/>
          </a:p>
        </p:txBody>
      </p:sp>
      <p:grpSp>
        <p:nvGrpSpPr>
          <p:cNvPr id="15" name="Group 15"/>
          <p:cNvGrpSpPr/>
          <p:nvPr/>
        </p:nvGrpSpPr>
        <p:grpSpPr>
          <a:xfrm>
            <a:off x="10418223" y="7515142"/>
            <a:ext cx="3180253" cy="2099464"/>
            <a:chOff x="0" y="0"/>
            <a:chExt cx="849172" cy="560586"/>
          </a:xfrm>
        </p:grpSpPr>
        <p:sp>
          <p:nvSpPr>
            <p:cNvPr id="16" name="Freeform 16"/>
            <p:cNvSpPr/>
            <p:nvPr/>
          </p:nvSpPr>
          <p:spPr>
            <a:xfrm>
              <a:off x="0" y="0"/>
              <a:ext cx="849172" cy="560586"/>
            </a:xfrm>
            <a:custGeom>
              <a:avLst/>
              <a:gdLst/>
              <a:ahLst/>
              <a:cxnLst/>
              <a:rect l="l" t="t" r="r" b="b"/>
              <a:pathLst>
                <a:path w="849172" h="560586">
                  <a:moveTo>
                    <a:pt x="0" y="0"/>
                  </a:moveTo>
                  <a:lnTo>
                    <a:pt x="849172" y="0"/>
                  </a:lnTo>
                  <a:lnTo>
                    <a:pt x="849172" y="560586"/>
                  </a:lnTo>
                  <a:lnTo>
                    <a:pt x="0" y="560586"/>
                  </a:lnTo>
                  <a:close/>
                </a:path>
              </a:pathLst>
            </a:custGeom>
            <a:ln w="247650" cap="sq">
              <a:solidFill>
                <a:srgbClr val="B88917"/>
              </a:solidFill>
              <a:prstDash val="solid"/>
              <a:miter/>
            </a:ln>
          </p:spPr>
          <p:txBody>
            <a:bodyPr/>
            <a:lstStyle/>
            <a:p>
              <a:endParaRPr lang="en-US"/>
            </a:p>
          </p:txBody>
        </p:sp>
        <p:sp>
          <p:nvSpPr>
            <p:cNvPr id="17" name="TextBox 17"/>
            <p:cNvSpPr txBox="1"/>
            <p:nvPr/>
          </p:nvSpPr>
          <p:spPr>
            <a:xfrm>
              <a:off x="0" y="0"/>
              <a:ext cx="849172" cy="560586"/>
            </a:xfrm>
            <a:prstGeom prst="rect">
              <a:avLst/>
            </a:prstGeom>
          </p:spPr>
          <p:txBody>
            <a:bodyPr lIns="51713" tIns="51713" rIns="51713" bIns="51713" rtlCol="0" anchor="ctr"/>
            <a:lstStyle/>
            <a:p>
              <a:pPr algn="ctr">
                <a:lnSpc>
                  <a:spcPts val="2663"/>
                </a:lnSpc>
              </a:pPr>
              <a:endParaRPr/>
            </a:p>
          </p:txBody>
        </p:sp>
      </p:grpSp>
      <p:sp>
        <p:nvSpPr>
          <p:cNvPr id="18" name="Freeform 18"/>
          <p:cNvSpPr/>
          <p:nvPr/>
        </p:nvSpPr>
        <p:spPr>
          <a:xfrm>
            <a:off x="8097806" y="6801951"/>
            <a:ext cx="1849285" cy="2591639"/>
          </a:xfrm>
          <a:custGeom>
            <a:avLst/>
            <a:gdLst/>
            <a:ahLst/>
            <a:cxnLst/>
            <a:rect l="l" t="t" r="r" b="b"/>
            <a:pathLst>
              <a:path w="1849285" h="2591639">
                <a:moveTo>
                  <a:pt x="0" y="0"/>
                </a:moveTo>
                <a:lnTo>
                  <a:pt x="1849285" y="0"/>
                </a:lnTo>
                <a:lnTo>
                  <a:pt x="1849285" y="2591639"/>
                </a:lnTo>
                <a:lnTo>
                  <a:pt x="0" y="2591639"/>
                </a:lnTo>
                <a:lnTo>
                  <a:pt x="0" y="0"/>
                </a:lnTo>
                <a:close/>
              </a:path>
            </a:pathLst>
          </a:custGeom>
          <a:blipFill>
            <a:blip r:embed="rId6"/>
            <a:stretch>
              <a:fillRect l="-9921" t="-6624" r="-13324" b="-1821"/>
            </a:stretch>
          </a:blipFill>
        </p:spPr>
        <p:txBody>
          <a:bodyPr/>
          <a:lstStyle/>
          <a:p>
            <a:endParaRPr lang="en-US"/>
          </a:p>
        </p:txBody>
      </p:sp>
      <p:grpSp>
        <p:nvGrpSpPr>
          <p:cNvPr id="19" name="Group 19"/>
          <p:cNvGrpSpPr/>
          <p:nvPr/>
        </p:nvGrpSpPr>
        <p:grpSpPr>
          <a:xfrm rot="-5400000">
            <a:off x="7516109" y="7042691"/>
            <a:ext cx="3012679" cy="2131150"/>
            <a:chOff x="0" y="0"/>
            <a:chExt cx="804428" cy="569047"/>
          </a:xfrm>
        </p:grpSpPr>
        <p:sp>
          <p:nvSpPr>
            <p:cNvPr id="20" name="Freeform 20"/>
            <p:cNvSpPr/>
            <p:nvPr/>
          </p:nvSpPr>
          <p:spPr>
            <a:xfrm>
              <a:off x="0" y="0"/>
              <a:ext cx="804428" cy="569047"/>
            </a:xfrm>
            <a:custGeom>
              <a:avLst/>
              <a:gdLst/>
              <a:ahLst/>
              <a:cxnLst/>
              <a:rect l="l" t="t" r="r" b="b"/>
              <a:pathLst>
                <a:path w="804428" h="569047">
                  <a:moveTo>
                    <a:pt x="0" y="0"/>
                  </a:moveTo>
                  <a:lnTo>
                    <a:pt x="804428" y="0"/>
                  </a:lnTo>
                  <a:lnTo>
                    <a:pt x="804428" y="569047"/>
                  </a:lnTo>
                  <a:lnTo>
                    <a:pt x="0" y="569047"/>
                  </a:lnTo>
                  <a:close/>
                </a:path>
              </a:pathLst>
            </a:custGeom>
            <a:ln w="247650" cap="sq">
              <a:solidFill>
                <a:srgbClr val="B88917"/>
              </a:solidFill>
              <a:prstDash val="solid"/>
              <a:miter/>
            </a:ln>
          </p:spPr>
          <p:txBody>
            <a:bodyPr/>
            <a:lstStyle/>
            <a:p>
              <a:endParaRPr lang="en-US"/>
            </a:p>
          </p:txBody>
        </p:sp>
        <p:sp>
          <p:nvSpPr>
            <p:cNvPr id="21" name="TextBox 21"/>
            <p:cNvSpPr txBox="1"/>
            <p:nvPr/>
          </p:nvSpPr>
          <p:spPr>
            <a:xfrm>
              <a:off x="0" y="0"/>
              <a:ext cx="804428" cy="569047"/>
            </a:xfrm>
            <a:prstGeom prst="rect">
              <a:avLst/>
            </a:prstGeom>
          </p:spPr>
          <p:txBody>
            <a:bodyPr lIns="51713" tIns="51713" rIns="51713" bIns="51713" rtlCol="0" anchor="ctr"/>
            <a:lstStyle/>
            <a:p>
              <a:pPr algn="ctr">
                <a:lnSpc>
                  <a:spcPts val="2663"/>
                </a:lnSpc>
              </a:pPr>
              <a:endParaRPr/>
            </a:p>
          </p:txBody>
        </p:sp>
      </p:grpSp>
      <p:sp>
        <p:nvSpPr>
          <p:cNvPr id="22" name="Freeform 22"/>
          <p:cNvSpPr/>
          <p:nvPr/>
        </p:nvSpPr>
        <p:spPr>
          <a:xfrm>
            <a:off x="8203910" y="4209364"/>
            <a:ext cx="1637077" cy="1868069"/>
          </a:xfrm>
          <a:custGeom>
            <a:avLst/>
            <a:gdLst/>
            <a:ahLst/>
            <a:cxnLst/>
            <a:rect l="l" t="t" r="r" b="b"/>
            <a:pathLst>
              <a:path w="1637077" h="1868069">
                <a:moveTo>
                  <a:pt x="0" y="0"/>
                </a:moveTo>
                <a:lnTo>
                  <a:pt x="1637077" y="0"/>
                </a:lnTo>
                <a:lnTo>
                  <a:pt x="1637077" y="1868069"/>
                </a:lnTo>
                <a:lnTo>
                  <a:pt x="0" y="1868069"/>
                </a:lnTo>
                <a:lnTo>
                  <a:pt x="0" y="0"/>
                </a:lnTo>
                <a:close/>
              </a:path>
            </a:pathLst>
          </a:custGeom>
          <a:blipFill>
            <a:blip r:embed="rId7"/>
            <a:stretch>
              <a:fillRect l="-12599" t="-30755" r="-13745" b="-16956"/>
            </a:stretch>
          </a:blipFill>
        </p:spPr>
        <p:txBody>
          <a:bodyPr/>
          <a:lstStyle/>
          <a:p>
            <a:endParaRPr lang="en-US"/>
          </a:p>
        </p:txBody>
      </p:sp>
      <p:grpSp>
        <p:nvGrpSpPr>
          <p:cNvPr id="23" name="Group 23"/>
          <p:cNvGrpSpPr/>
          <p:nvPr/>
        </p:nvGrpSpPr>
        <p:grpSpPr>
          <a:xfrm rot="-5400000">
            <a:off x="7928688" y="4121852"/>
            <a:ext cx="2155835" cy="2099464"/>
            <a:chOff x="0" y="0"/>
            <a:chExt cx="575638" cy="560586"/>
          </a:xfrm>
        </p:grpSpPr>
        <p:sp>
          <p:nvSpPr>
            <p:cNvPr id="24" name="Freeform 24"/>
            <p:cNvSpPr/>
            <p:nvPr/>
          </p:nvSpPr>
          <p:spPr>
            <a:xfrm>
              <a:off x="0" y="0"/>
              <a:ext cx="575638" cy="560586"/>
            </a:xfrm>
            <a:custGeom>
              <a:avLst/>
              <a:gdLst/>
              <a:ahLst/>
              <a:cxnLst/>
              <a:rect l="l" t="t" r="r" b="b"/>
              <a:pathLst>
                <a:path w="575638" h="560586">
                  <a:moveTo>
                    <a:pt x="0" y="0"/>
                  </a:moveTo>
                  <a:lnTo>
                    <a:pt x="575638" y="0"/>
                  </a:lnTo>
                  <a:lnTo>
                    <a:pt x="575638" y="560586"/>
                  </a:lnTo>
                  <a:lnTo>
                    <a:pt x="0" y="560586"/>
                  </a:lnTo>
                  <a:close/>
                </a:path>
              </a:pathLst>
            </a:custGeom>
            <a:ln w="247650" cap="sq">
              <a:solidFill>
                <a:srgbClr val="B88917"/>
              </a:solidFill>
              <a:prstDash val="solid"/>
              <a:miter/>
            </a:ln>
          </p:spPr>
          <p:txBody>
            <a:bodyPr/>
            <a:lstStyle/>
            <a:p>
              <a:endParaRPr lang="en-US"/>
            </a:p>
          </p:txBody>
        </p:sp>
        <p:sp>
          <p:nvSpPr>
            <p:cNvPr id="25" name="TextBox 25"/>
            <p:cNvSpPr txBox="1"/>
            <p:nvPr/>
          </p:nvSpPr>
          <p:spPr>
            <a:xfrm>
              <a:off x="0" y="0"/>
              <a:ext cx="575638" cy="560586"/>
            </a:xfrm>
            <a:prstGeom prst="rect">
              <a:avLst/>
            </a:prstGeom>
          </p:spPr>
          <p:txBody>
            <a:bodyPr lIns="51713" tIns="51713" rIns="51713" bIns="51713" rtlCol="0" anchor="ctr"/>
            <a:lstStyle/>
            <a:p>
              <a:pPr algn="ctr">
                <a:lnSpc>
                  <a:spcPts val="2663"/>
                </a:lnSpc>
              </a:pPr>
              <a:endParaRPr/>
            </a:p>
          </p:txBody>
        </p:sp>
      </p:grpSp>
      <p:grpSp>
        <p:nvGrpSpPr>
          <p:cNvPr id="26" name="Group 26"/>
          <p:cNvGrpSpPr/>
          <p:nvPr/>
        </p:nvGrpSpPr>
        <p:grpSpPr>
          <a:xfrm rot="-10800000">
            <a:off x="1280316" y="1543805"/>
            <a:ext cx="15808193" cy="2058708"/>
            <a:chOff x="0" y="0"/>
            <a:chExt cx="12329989" cy="1605740"/>
          </a:xfrm>
        </p:grpSpPr>
        <p:sp>
          <p:nvSpPr>
            <p:cNvPr id="27" name="Freeform 27"/>
            <p:cNvSpPr/>
            <p:nvPr/>
          </p:nvSpPr>
          <p:spPr>
            <a:xfrm>
              <a:off x="0" y="0"/>
              <a:ext cx="12329989" cy="1605740"/>
            </a:xfrm>
            <a:custGeom>
              <a:avLst/>
              <a:gdLst/>
              <a:ahLst/>
              <a:cxnLst/>
              <a:rect l="l" t="t" r="r" b="b"/>
              <a:pathLst>
                <a:path w="12329989" h="1605740">
                  <a:moveTo>
                    <a:pt x="12064559" y="0"/>
                  </a:moveTo>
                  <a:lnTo>
                    <a:pt x="265430" y="0"/>
                  </a:lnTo>
                  <a:cubicBezTo>
                    <a:pt x="265430" y="146050"/>
                    <a:pt x="147320" y="265430"/>
                    <a:pt x="0" y="265430"/>
                  </a:cubicBezTo>
                  <a:lnTo>
                    <a:pt x="0" y="1340310"/>
                  </a:lnTo>
                  <a:cubicBezTo>
                    <a:pt x="146050" y="1340310"/>
                    <a:pt x="265430" y="1458420"/>
                    <a:pt x="265430" y="1605740"/>
                  </a:cubicBezTo>
                  <a:lnTo>
                    <a:pt x="12064559" y="1605740"/>
                  </a:lnTo>
                  <a:cubicBezTo>
                    <a:pt x="12064559" y="1459690"/>
                    <a:pt x="12182670" y="1340310"/>
                    <a:pt x="12329989" y="1340310"/>
                  </a:cubicBezTo>
                  <a:lnTo>
                    <a:pt x="12329989" y="265430"/>
                  </a:lnTo>
                  <a:cubicBezTo>
                    <a:pt x="12183939" y="265430"/>
                    <a:pt x="12064559" y="147320"/>
                    <a:pt x="12064559" y="0"/>
                  </a:cubicBezTo>
                  <a:close/>
                </a:path>
              </a:pathLst>
            </a:custGeom>
            <a:solidFill>
              <a:srgbClr val="FFFFFF"/>
            </a:solidFill>
          </p:spPr>
          <p:txBody>
            <a:bodyPr/>
            <a:lstStyle/>
            <a:p>
              <a:endParaRPr lang="en-US"/>
            </a:p>
          </p:txBody>
        </p:sp>
      </p:grpSp>
      <p:sp>
        <p:nvSpPr>
          <p:cNvPr id="28" name="TextBox 28"/>
          <p:cNvSpPr txBox="1"/>
          <p:nvPr/>
        </p:nvSpPr>
        <p:spPr>
          <a:xfrm>
            <a:off x="137974" y="199059"/>
            <a:ext cx="18035726" cy="996467"/>
          </a:xfrm>
          <a:prstGeom prst="rect">
            <a:avLst/>
          </a:prstGeom>
        </p:spPr>
        <p:txBody>
          <a:bodyPr lIns="0" tIns="0" rIns="0" bIns="0" rtlCol="0" anchor="t">
            <a:spAutoFit/>
          </a:bodyPr>
          <a:lstStyle/>
          <a:p>
            <a:pPr algn="ctr">
              <a:lnSpc>
                <a:spcPts val="7864"/>
              </a:lnSpc>
            </a:pPr>
            <a:r>
              <a:rPr lang="en-US" sz="6780" b="1">
                <a:solidFill>
                  <a:srgbClr val="FFFFFF"/>
                </a:solidFill>
                <a:latin typeface="Playfair Display Heavy"/>
                <a:ea typeface="Playfair Display Heavy"/>
                <a:cs typeface="Playfair Display Heavy"/>
                <a:sym typeface="Playfair Display Heavy"/>
              </a:rPr>
              <a:t>PHOTOGRAPHY CATEGORY</a:t>
            </a:r>
          </a:p>
        </p:txBody>
      </p:sp>
      <p:sp>
        <p:nvSpPr>
          <p:cNvPr id="29" name="TextBox 29"/>
          <p:cNvSpPr txBox="1"/>
          <p:nvPr/>
        </p:nvSpPr>
        <p:spPr>
          <a:xfrm>
            <a:off x="1703622" y="1691665"/>
            <a:ext cx="14880756" cy="1532692"/>
          </a:xfrm>
          <a:prstGeom prst="rect">
            <a:avLst/>
          </a:prstGeom>
        </p:spPr>
        <p:txBody>
          <a:bodyPr lIns="0" tIns="0" rIns="0" bIns="0" rtlCol="0" anchor="t">
            <a:spAutoFit/>
          </a:bodyPr>
          <a:lstStyle/>
          <a:p>
            <a:pPr algn="just">
              <a:lnSpc>
                <a:spcPts val="4139"/>
              </a:lnSpc>
            </a:pPr>
            <a:r>
              <a:rPr lang="en-US" sz="2956" b="1">
                <a:solidFill>
                  <a:srgbClr val="1F222B"/>
                </a:solidFill>
                <a:latin typeface="Glacial Indifference Bold"/>
                <a:ea typeface="Glacial Indifference Bold"/>
                <a:cs typeface="Glacial Indifference Bold"/>
                <a:sym typeface="Glacial Indifference Bold"/>
              </a:rPr>
              <a:t>Key  Points : </a:t>
            </a:r>
            <a:r>
              <a:rPr lang="en-US" sz="2956">
                <a:solidFill>
                  <a:srgbClr val="1F222B"/>
                </a:solidFill>
                <a:latin typeface="Glacial Indifference"/>
                <a:ea typeface="Glacial Indifference"/>
                <a:cs typeface="Glacial Indifference"/>
                <a:sym typeface="Glacial Indifference"/>
              </a:rPr>
              <a:t>Photo must be a single print/digital image. Collages or collections of photos are not accepted. Entrant must be the photographer &amp; may use a variety of digital editing techniques including, but not limited to, multiple exposure, negative sandwich &amp; photogram.</a:t>
            </a:r>
          </a:p>
        </p:txBody>
      </p:sp>
      <p:sp>
        <p:nvSpPr>
          <p:cNvPr id="30" name="TextBox 30"/>
          <p:cNvSpPr txBox="1"/>
          <p:nvPr/>
        </p:nvSpPr>
        <p:spPr>
          <a:xfrm>
            <a:off x="1327941" y="3874591"/>
            <a:ext cx="6054385" cy="3845247"/>
          </a:xfrm>
          <a:prstGeom prst="rect">
            <a:avLst/>
          </a:prstGeom>
        </p:spPr>
        <p:txBody>
          <a:bodyPr lIns="0" tIns="0" rIns="0" bIns="0" rtlCol="0" anchor="t">
            <a:spAutoFit/>
          </a:bodyPr>
          <a:lstStyle/>
          <a:p>
            <a:pPr algn="just">
              <a:lnSpc>
                <a:spcPts val="3796"/>
              </a:lnSpc>
            </a:pPr>
            <a:r>
              <a:rPr lang="en-US" sz="2711" b="1">
                <a:solidFill>
                  <a:srgbClr val="FDFAF0"/>
                </a:solidFill>
                <a:latin typeface="Glacial Indifference Bold"/>
                <a:ea typeface="Glacial Indifference Bold"/>
                <a:cs typeface="Glacial Indifference Bold"/>
                <a:sym typeface="Glacial Indifference Bold"/>
              </a:rPr>
              <a:t>Prints:</a:t>
            </a:r>
          </a:p>
          <a:p>
            <a:pPr marL="585433" lvl="1" indent="-292717" algn="just">
              <a:lnSpc>
                <a:spcPts val="3796"/>
              </a:lnSpc>
              <a:buFont typeface="Arial"/>
              <a:buChar char="•"/>
            </a:pPr>
            <a:r>
              <a:rPr lang="en-US" sz="2711">
                <a:solidFill>
                  <a:srgbClr val="FDFAF0"/>
                </a:solidFill>
                <a:latin typeface="Glacial Indifference"/>
                <a:ea typeface="Glacial Indifference"/>
                <a:cs typeface="Glacial Indifference"/>
                <a:sym typeface="Glacial Indifference"/>
              </a:rPr>
              <a:t>Must be no smaller than 5 x 7” &amp; no larger than 8 x 10”</a:t>
            </a:r>
          </a:p>
          <a:p>
            <a:pPr marL="585433" lvl="1" indent="-292717" algn="just">
              <a:lnSpc>
                <a:spcPts val="3796"/>
              </a:lnSpc>
              <a:buFont typeface="Arial"/>
              <a:buChar char="•"/>
            </a:pPr>
            <a:r>
              <a:rPr lang="en-US" sz="2711">
                <a:solidFill>
                  <a:srgbClr val="FDFAF0"/>
                </a:solidFill>
                <a:latin typeface="Glacial Indifference"/>
                <a:ea typeface="Glacial Indifference"/>
                <a:cs typeface="Glacial Indifference"/>
                <a:sym typeface="Glacial Indifference"/>
              </a:rPr>
              <a:t>Mounted on mat or poster board no larger than 11x14”</a:t>
            </a:r>
          </a:p>
          <a:p>
            <a:pPr marL="585433" lvl="1" indent="-292717" algn="just">
              <a:lnSpc>
                <a:spcPts val="3796"/>
              </a:lnSpc>
              <a:buFont typeface="Arial"/>
              <a:buChar char="•"/>
            </a:pPr>
            <a:r>
              <a:rPr lang="en-US" sz="2711">
                <a:solidFill>
                  <a:srgbClr val="FDFAF0"/>
                </a:solidFill>
                <a:latin typeface="Glacial Indifference"/>
                <a:ea typeface="Glacial Indifference"/>
                <a:cs typeface="Glacial Indifference"/>
                <a:sym typeface="Glacial Indifference"/>
              </a:rPr>
              <a:t>Framed prints are not accepted</a:t>
            </a:r>
          </a:p>
          <a:p>
            <a:pPr marL="585433" lvl="1" indent="-292717" algn="just">
              <a:lnSpc>
                <a:spcPts val="3796"/>
              </a:lnSpc>
              <a:buFont typeface="Arial"/>
              <a:buChar char="•"/>
            </a:pPr>
            <a:r>
              <a:rPr lang="en-US" sz="2711">
                <a:solidFill>
                  <a:srgbClr val="FDFAF0"/>
                </a:solidFill>
                <a:latin typeface="Glacial Indifference"/>
                <a:ea typeface="Glacial Indifference"/>
                <a:cs typeface="Glacial Indifference"/>
                <a:sym typeface="Glacial Indifference"/>
              </a:rPr>
              <a:t>Include one digital image of artwork with your submission (jpeg, jpg, png)</a:t>
            </a:r>
          </a:p>
        </p:txBody>
      </p:sp>
      <p:sp>
        <p:nvSpPr>
          <p:cNvPr id="31" name="TextBox 31"/>
          <p:cNvSpPr txBox="1"/>
          <p:nvPr/>
        </p:nvSpPr>
        <p:spPr>
          <a:xfrm>
            <a:off x="1327941" y="7818054"/>
            <a:ext cx="6054385" cy="1796552"/>
          </a:xfrm>
          <a:prstGeom prst="rect">
            <a:avLst/>
          </a:prstGeom>
        </p:spPr>
        <p:txBody>
          <a:bodyPr lIns="0" tIns="0" rIns="0" bIns="0" rtlCol="0" anchor="t">
            <a:spAutoFit/>
          </a:bodyPr>
          <a:lstStyle/>
          <a:p>
            <a:pPr algn="just">
              <a:lnSpc>
                <a:spcPts val="3570"/>
              </a:lnSpc>
            </a:pPr>
            <a:r>
              <a:rPr lang="en-US" sz="2550" b="1">
                <a:solidFill>
                  <a:srgbClr val="FDFAF0"/>
                </a:solidFill>
                <a:latin typeface="Glacial Indifference Bold"/>
                <a:ea typeface="Glacial Indifference Bold"/>
                <a:cs typeface="Glacial Indifference Bold"/>
                <a:sym typeface="Glacial Indifference Bold"/>
              </a:rPr>
              <a:t>Digital Images:</a:t>
            </a:r>
          </a:p>
          <a:p>
            <a:pPr marL="550588" lvl="1" indent="-275294" algn="just">
              <a:lnSpc>
                <a:spcPts val="3570"/>
              </a:lnSpc>
              <a:buFont typeface="Arial"/>
              <a:buChar char="•"/>
            </a:pPr>
            <a:r>
              <a:rPr lang="en-US" sz="2550">
                <a:solidFill>
                  <a:srgbClr val="FDFAF0"/>
                </a:solidFill>
                <a:latin typeface="Glacial Indifference"/>
                <a:ea typeface="Glacial Indifference"/>
                <a:cs typeface="Glacial Indifference"/>
                <a:sym typeface="Glacial Indifference"/>
              </a:rPr>
              <a:t>Dimensions must be at least 640x960 pixels and 300 dpi</a:t>
            </a:r>
          </a:p>
          <a:p>
            <a:pPr marL="550588" lvl="1" indent="-275294" algn="just">
              <a:lnSpc>
                <a:spcPts val="3570"/>
              </a:lnSpc>
              <a:buFont typeface="Arial"/>
              <a:buChar char="•"/>
            </a:pPr>
            <a:r>
              <a:rPr lang="en-US" sz="2550">
                <a:solidFill>
                  <a:srgbClr val="FDFAF0"/>
                </a:solidFill>
                <a:latin typeface="Glacial Indifference"/>
                <a:ea typeface="Glacial Indifference"/>
                <a:cs typeface="Glacial Indifference"/>
                <a:sym typeface="Glacial Indifference"/>
              </a:rPr>
              <a:t>Accepted file formats: JPEG, JPG, PNG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C5C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629512"/>
            <a:chOff x="0" y="0"/>
            <a:chExt cx="6186311" cy="889489"/>
          </a:xfrm>
        </p:grpSpPr>
        <p:sp>
          <p:nvSpPr>
            <p:cNvPr id="3" name="Freeform 3"/>
            <p:cNvSpPr/>
            <p:nvPr/>
          </p:nvSpPr>
          <p:spPr>
            <a:xfrm>
              <a:off x="0" y="0"/>
              <a:ext cx="6186311" cy="889489"/>
            </a:xfrm>
            <a:custGeom>
              <a:avLst/>
              <a:gdLst/>
              <a:ahLst/>
              <a:cxnLst/>
              <a:rect l="l" t="t" r="r" b="b"/>
              <a:pathLst>
                <a:path w="6186311" h="889489">
                  <a:moveTo>
                    <a:pt x="0" y="0"/>
                  </a:moveTo>
                  <a:lnTo>
                    <a:pt x="6186311" y="0"/>
                  </a:lnTo>
                  <a:lnTo>
                    <a:pt x="6186311" y="889489"/>
                  </a:lnTo>
                  <a:lnTo>
                    <a:pt x="0" y="889489"/>
                  </a:lnTo>
                  <a:close/>
                </a:path>
              </a:pathLst>
            </a:custGeom>
            <a:solidFill>
              <a:srgbClr val="1F222B"/>
            </a:solidFill>
          </p:spPr>
          <p:txBody>
            <a:bodyPr/>
            <a:lstStyle/>
            <a:p>
              <a:endParaRPr lang="en-US"/>
            </a:p>
          </p:txBody>
        </p:sp>
      </p:grpSp>
      <p:sp>
        <p:nvSpPr>
          <p:cNvPr id="4" name="Freeform 4"/>
          <p:cNvSpPr/>
          <p:nvPr/>
        </p:nvSpPr>
        <p:spPr>
          <a:xfrm rot="-488881" flipV="1">
            <a:off x="7160211" y="7294564"/>
            <a:ext cx="5700685" cy="2601585"/>
          </a:xfrm>
          <a:custGeom>
            <a:avLst/>
            <a:gdLst/>
            <a:ahLst/>
            <a:cxnLst/>
            <a:rect l="l" t="t" r="r" b="b"/>
            <a:pathLst>
              <a:path w="5700685" h="2601585">
                <a:moveTo>
                  <a:pt x="0" y="2601586"/>
                </a:moveTo>
                <a:lnTo>
                  <a:pt x="5700685" y="2601586"/>
                </a:lnTo>
                <a:lnTo>
                  <a:pt x="5700685" y="0"/>
                </a:lnTo>
                <a:lnTo>
                  <a:pt x="0" y="0"/>
                </a:lnTo>
                <a:lnTo>
                  <a:pt x="0" y="2601586"/>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rot="-5884394" flipV="1">
            <a:off x="13110475" y="6425584"/>
            <a:ext cx="2702550" cy="3079829"/>
          </a:xfrm>
          <a:custGeom>
            <a:avLst/>
            <a:gdLst/>
            <a:ahLst/>
            <a:cxnLst/>
            <a:rect l="l" t="t" r="r" b="b"/>
            <a:pathLst>
              <a:path w="2702550" h="3079829">
                <a:moveTo>
                  <a:pt x="0" y="3079830"/>
                </a:moveTo>
                <a:lnTo>
                  <a:pt x="2702550" y="3079830"/>
                </a:lnTo>
                <a:lnTo>
                  <a:pt x="2702550" y="0"/>
                </a:lnTo>
                <a:lnTo>
                  <a:pt x="0" y="0"/>
                </a:lnTo>
                <a:lnTo>
                  <a:pt x="0" y="307983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2111825" y="3840097"/>
            <a:ext cx="14064349" cy="3352812"/>
          </a:xfrm>
          <a:prstGeom prst="rect">
            <a:avLst/>
          </a:prstGeom>
        </p:spPr>
        <p:txBody>
          <a:bodyPr lIns="0" tIns="0" rIns="0" bIns="0" rtlCol="0" anchor="t">
            <a:spAutoFit/>
          </a:bodyPr>
          <a:lstStyle/>
          <a:p>
            <a:pPr algn="just">
              <a:lnSpc>
                <a:spcPts val="8924"/>
              </a:lnSpc>
            </a:pPr>
            <a:r>
              <a:rPr lang="en-US" sz="6374" b="1">
                <a:solidFill>
                  <a:srgbClr val="FDFAF0"/>
                </a:solidFill>
                <a:latin typeface="Bebas Neue Bold"/>
                <a:ea typeface="Bebas Neue Bold"/>
                <a:cs typeface="Bebas Neue Bold"/>
                <a:sym typeface="Bebas Neue Bold"/>
              </a:rPr>
              <a:t>“To make every child’s potential a reality by engaging and empowering families and communities to advocate for all children.”</a:t>
            </a:r>
          </a:p>
        </p:txBody>
      </p:sp>
      <p:sp>
        <p:nvSpPr>
          <p:cNvPr id="7" name="TextBox 7"/>
          <p:cNvSpPr txBox="1"/>
          <p:nvPr/>
        </p:nvSpPr>
        <p:spPr>
          <a:xfrm>
            <a:off x="1028700" y="416649"/>
            <a:ext cx="7742696" cy="1252677"/>
          </a:xfrm>
          <a:prstGeom prst="rect">
            <a:avLst/>
          </a:prstGeom>
        </p:spPr>
        <p:txBody>
          <a:bodyPr lIns="0" tIns="0" rIns="0" bIns="0" rtlCol="0" anchor="t">
            <a:spAutoFit/>
          </a:bodyPr>
          <a:lstStyle/>
          <a:p>
            <a:pPr algn="ctr">
              <a:lnSpc>
                <a:spcPts val="9830"/>
              </a:lnSpc>
            </a:pPr>
            <a:r>
              <a:rPr lang="en-US" sz="8474" b="1">
                <a:solidFill>
                  <a:srgbClr val="FDFAF0"/>
                </a:solidFill>
                <a:latin typeface="Playfair Display Heavy"/>
                <a:ea typeface="Playfair Display Heavy"/>
                <a:cs typeface="Playfair Display Heavy"/>
                <a:sym typeface="Playfair Display Heavy"/>
              </a:rPr>
              <a:t>OUR MISSION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239904" y="1539959"/>
            <a:ext cx="15808193" cy="1779796"/>
            <a:chOff x="0" y="0"/>
            <a:chExt cx="12329989" cy="1388196"/>
          </a:xfrm>
        </p:grpSpPr>
        <p:sp>
          <p:nvSpPr>
            <p:cNvPr id="3" name="Freeform 3"/>
            <p:cNvSpPr/>
            <p:nvPr/>
          </p:nvSpPr>
          <p:spPr>
            <a:xfrm>
              <a:off x="0" y="0"/>
              <a:ext cx="12329989" cy="1388196"/>
            </a:xfrm>
            <a:custGeom>
              <a:avLst/>
              <a:gdLst/>
              <a:ahLst/>
              <a:cxnLst/>
              <a:rect l="l" t="t" r="r" b="b"/>
              <a:pathLst>
                <a:path w="12329989" h="1388196">
                  <a:moveTo>
                    <a:pt x="12064559" y="0"/>
                  </a:moveTo>
                  <a:lnTo>
                    <a:pt x="265430" y="0"/>
                  </a:lnTo>
                  <a:cubicBezTo>
                    <a:pt x="265430" y="146050"/>
                    <a:pt x="147320" y="265430"/>
                    <a:pt x="0" y="265430"/>
                  </a:cubicBezTo>
                  <a:lnTo>
                    <a:pt x="0" y="1122766"/>
                  </a:lnTo>
                  <a:cubicBezTo>
                    <a:pt x="146050" y="1122766"/>
                    <a:pt x="265430" y="1240876"/>
                    <a:pt x="265430" y="1388196"/>
                  </a:cubicBezTo>
                  <a:lnTo>
                    <a:pt x="12064559" y="1388196"/>
                  </a:lnTo>
                  <a:cubicBezTo>
                    <a:pt x="12064559" y="1242146"/>
                    <a:pt x="12182670" y="1122766"/>
                    <a:pt x="12329989" y="1122766"/>
                  </a:cubicBezTo>
                  <a:lnTo>
                    <a:pt x="12329989" y="265430"/>
                  </a:lnTo>
                  <a:cubicBezTo>
                    <a:pt x="12183939" y="265430"/>
                    <a:pt x="12064559" y="147320"/>
                    <a:pt x="12064559" y="0"/>
                  </a:cubicBezTo>
                  <a:close/>
                </a:path>
              </a:pathLst>
            </a:custGeom>
            <a:solidFill>
              <a:srgbClr val="FFFFFF"/>
            </a:solidFill>
          </p:spPr>
          <p:txBody>
            <a:bodyPr/>
            <a:lstStyle/>
            <a:p>
              <a:endParaRPr lang="en-US"/>
            </a:p>
          </p:txBody>
        </p:sp>
      </p:grpSp>
      <p:grpSp>
        <p:nvGrpSpPr>
          <p:cNvPr id="4" name="Group 4"/>
          <p:cNvGrpSpPr/>
          <p:nvPr/>
        </p:nvGrpSpPr>
        <p:grpSpPr>
          <a:xfrm>
            <a:off x="11169257" y="3664187"/>
            <a:ext cx="3251763" cy="2742320"/>
            <a:chOff x="0" y="0"/>
            <a:chExt cx="4335684" cy="3656427"/>
          </a:xfrm>
        </p:grpSpPr>
        <p:sp>
          <p:nvSpPr>
            <p:cNvPr id="5" name="Freeform 5"/>
            <p:cNvSpPr/>
            <p:nvPr/>
          </p:nvSpPr>
          <p:spPr>
            <a:xfrm>
              <a:off x="226314" y="345458"/>
              <a:ext cx="3883057" cy="3027251"/>
            </a:xfrm>
            <a:custGeom>
              <a:avLst/>
              <a:gdLst/>
              <a:ahLst/>
              <a:cxnLst/>
              <a:rect l="l" t="t" r="r" b="b"/>
              <a:pathLst>
                <a:path w="3883057" h="3027251">
                  <a:moveTo>
                    <a:pt x="0" y="0"/>
                  </a:moveTo>
                  <a:lnTo>
                    <a:pt x="3883056" y="0"/>
                  </a:lnTo>
                  <a:lnTo>
                    <a:pt x="3883056" y="3027252"/>
                  </a:lnTo>
                  <a:lnTo>
                    <a:pt x="0" y="3027252"/>
                  </a:lnTo>
                  <a:lnTo>
                    <a:pt x="0" y="0"/>
                  </a:lnTo>
                  <a:close/>
                </a:path>
              </a:pathLst>
            </a:custGeom>
            <a:blipFill>
              <a:blip r:embed="rId2"/>
              <a:stretch>
                <a:fillRect/>
              </a:stretch>
            </a:blipFill>
          </p:spPr>
          <p:txBody>
            <a:bodyPr/>
            <a:lstStyle/>
            <a:p>
              <a:endParaRPr lang="en-US"/>
            </a:p>
          </p:txBody>
        </p:sp>
        <p:sp>
          <p:nvSpPr>
            <p:cNvPr id="6" name="Freeform 6"/>
            <p:cNvSpPr/>
            <p:nvPr/>
          </p:nvSpPr>
          <p:spPr>
            <a:xfrm>
              <a:off x="0" y="0"/>
              <a:ext cx="4335684" cy="3656427"/>
            </a:xfrm>
            <a:custGeom>
              <a:avLst/>
              <a:gdLst/>
              <a:ahLst/>
              <a:cxnLst/>
              <a:rect l="l" t="t" r="r" b="b"/>
              <a:pathLst>
                <a:path w="4335684" h="3656427">
                  <a:moveTo>
                    <a:pt x="0" y="0"/>
                  </a:moveTo>
                  <a:lnTo>
                    <a:pt x="4335684" y="0"/>
                  </a:lnTo>
                  <a:lnTo>
                    <a:pt x="4335684" y="3656427"/>
                  </a:lnTo>
                  <a:lnTo>
                    <a:pt x="0" y="3656427"/>
                  </a:lnTo>
                  <a:lnTo>
                    <a:pt x="0" y="0"/>
                  </a:lnTo>
                  <a:close/>
                </a:path>
              </a:pathLst>
            </a:custGeom>
            <a:blipFill>
              <a:blip r:embed="rId3"/>
              <a:stretch>
                <a:fillRect/>
              </a:stretch>
            </a:blipFill>
          </p:spPr>
          <p:txBody>
            <a:bodyPr/>
            <a:lstStyle/>
            <a:p>
              <a:endParaRPr lang="en-US"/>
            </a:p>
          </p:txBody>
        </p:sp>
      </p:grpSp>
      <p:grpSp>
        <p:nvGrpSpPr>
          <p:cNvPr id="7" name="Group 7"/>
          <p:cNvGrpSpPr/>
          <p:nvPr/>
        </p:nvGrpSpPr>
        <p:grpSpPr>
          <a:xfrm>
            <a:off x="11169257" y="6629344"/>
            <a:ext cx="3251763" cy="2742320"/>
            <a:chOff x="0" y="0"/>
            <a:chExt cx="4335684" cy="3656427"/>
          </a:xfrm>
        </p:grpSpPr>
        <p:sp>
          <p:nvSpPr>
            <p:cNvPr id="8" name="Freeform 8"/>
            <p:cNvSpPr/>
            <p:nvPr/>
          </p:nvSpPr>
          <p:spPr>
            <a:xfrm>
              <a:off x="455613" y="517633"/>
              <a:ext cx="3478185" cy="2621160"/>
            </a:xfrm>
            <a:custGeom>
              <a:avLst/>
              <a:gdLst/>
              <a:ahLst/>
              <a:cxnLst/>
              <a:rect l="l" t="t" r="r" b="b"/>
              <a:pathLst>
                <a:path w="3478185" h="2621160">
                  <a:moveTo>
                    <a:pt x="0" y="0"/>
                  </a:moveTo>
                  <a:lnTo>
                    <a:pt x="3478185" y="0"/>
                  </a:lnTo>
                  <a:lnTo>
                    <a:pt x="3478185" y="2621161"/>
                  </a:lnTo>
                  <a:lnTo>
                    <a:pt x="0" y="2621161"/>
                  </a:lnTo>
                  <a:lnTo>
                    <a:pt x="0" y="0"/>
                  </a:lnTo>
                  <a:close/>
                </a:path>
              </a:pathLst>
            </a:custGeom>
            <a:blipFill>
              <a:blip r:embed="rId4"/>
              <a:stretch>
                <a:fillRect/>
              </a:stretch>
            </a:blipFill>
          </p:spPr>
          <p:txBody>
            <a:bodyPr/>
            <a:lstStyle/>
            <a:p>
              <a:endParaRPr lang="en-US"/>
            </a:p>
          </p:txBody>
        </p:sp>
        <p:sp>
          <p:nvSpPr>
            <p:cNvPr id="9" name="Freeform 9"/>
            <p:cNvSpPr/>
            <p:nvPr/>
          </p:nvSpPr>
          <p:spPr>
            <a:xfrm>
              <a:off x="0" y="0"/>
              <a:ext cx="4335684" cy="3656427"/>
            </a:xfrm>
            <a:custGeom>
              <a:avLst/>
              <a:gdLst/>
              <a:ahLst/>
              <a:cxnLst/>
              <a:rect l="l" t="t" r="r" b="b"/>
              <a:pathLst>
                <a:path w="4335684" h="3656427">
                  <a:moveTo>
                    <a:pt x="0" y="0"/>
                  </a:moveTo>
                  <a:lnTo>
                    <a:pt x="4335684" y="0"/>
                  </a:lnTo>
                  <a:lnTo>
                    <a:pt x="4335684" y="3656427"/>
                  </a:lnTo>
                  <a:lnTo>
                    <a:pt x="0" y="3656427"/>
                  </a:lnTo>
                  <a:lnTo>
                    <a:pt x="0" y="0"/>
                  </a:lnTo>
                  <a:close/>
                </a:path>
              </a:pathLst>
            </a:custGeom>
            <a:blipFill>
              <a:blip r:embed="rId3"/>
              <a:stretch>
                <a:fillRect/>
              </a:stretch>
            </a:blipFill>
          </p:spPr>
          <p:txBody>
            <a:bodyPr/>
            <a:lstStyle/>
            <a:p>
              <a:endParaRPr lang="en-US"/>
            </a:p>
          </p:txBody>
        </p:sp>
      </p:grpSp>
      <p:grpSp>
        <p:nvGrpSpPr>
          <p:cNvPr id="10" name="Group 10"/>
          <p:cNvGrpSpPr/>
          <p:nvPr/>
        </p:nvGrpSpPr>
        <p:grpSpPr>
          <a:xfrm>
            <a:off x="8542242" y="6603560"/>
            <a:ext cx="2312690" cy="2742320"/>
            <a:chOff x="0" y="0"/>
            <a:chExt cx="3083587" cy="3656427"/>
          </a:xfrm>
        </p:grpSpPr>
        <p:sp>
          <p:nvSpPr>
            <p:cNvPr id="11" name="Freeform 11"/>
            <p:cNvSpPr/>
            <p:nvPr/>
          </p:nvSpPr>
          <p:spPr>
            <a:xfrm>
              <a:off x="128954" y="186926"/>
              <a:ext cx="2825679" cy="3260354"/>
            </a:xfrm>
            <a:custGeom>
              <a:avLst/>
              <a:gdLst/>
              <a:ahLst/>
              <a:cxnLst/>
              <a:rect l="l" t="t" r="r" b="b"/>
              <a:pathLst>
                <a:path w="2825679" h="3260354">
                  <a:moveTo>
                    <a:pt x="0" y="0"/>
                  </a:moveTo>
                  <a:lnTo>
                    <a:pt x="2825679" y="0"/>
                  </a:lnTo>
                  <a:lnTo>
                    <a:pt x="2825679" y="3260354"/>
                  </a:lnTo>
                  <a:lnTo>
                    <a:pt x="0" y="3260354"/>
                  </a:lnTo>
                  <a:lnTo>
                    <a:pt x="0" y="0"/>
                  </a:lnTo>
                  <a:close/>
                </a:path>
              </a:pathLst>
            </a:custGeom>
            <a:blipFill>
              <a:blip r:embed="rId5"/>
              <a:stretch>
                <a:fillRect b="-13736"/>
              </a:stretch>
            </a:blipFill>
          </p:spPr>
          <p:txBody>
            <a:bodyPr/>
            <a:lstStyle/>
            <a:p>
              <a:endParaRPr lang="en-US"/>
            </a:p>
          </p:txBody>
        </p:sp>
        <p:sp>
          <p:nvSpPr>
            <p:cNvPr id="12" name="Freeform 12"/>
            <p:cNvSpPr/>
            <p:nvPr/>
          </p:nvSpPr>
          <p:spPr>
            <a:xfrm rot="5400000">
              <a:off x="-286420" y="286420"/>
              <a:ext cx="3656427" cy="3083587"/>
            </a:xfrm>
            <a:custGeom>
              <a:avLst/>
              <a:gdLst/>
              <a:ahLst/>
              <a:cxnLst/>
              <a:rect l="l" t="t" r="r" b="b"/>
              <a:pathLst>
                <a:path w="3656427" h="3083587">
                  <a:moveTo>
                    <a:pt x="0" y="0"/>
                  </a:moveTo>
                  <a:lnTo>
                    <a:pt x="3656427" y="0"/>
                  </a:lnTo>
                  <a:lnTo>
                    <a:pt x="3656427" y="3083587"/>
                  </a:lnTo>
                  <a:lnTo>
                    <a:pt x="0" y="3083587"/>
                  </a:lnTo>
                  <a:lnTo>
                    <a:pt x="0" y="0"/>
                  </a:lnTo>
                  <a:close/>
                </a:path>
              </a:pathLst>
            </a:custGeom>
            <a:blipFill>
              <a:blip r:embed="rId3"/>
              <a:stretch>
                <a:fillRect/>
              </a:stretch>
            </a:blipFill>
          </p:spPr>
          <p:txBody>
            <a:bodyPr/>
            <a:lstStyle/>
            <a:p>
              <a:endParaRPr lang="en-US"/>
            </a:p>
          </p:txBody>
        </p:sp>
      </p:grpSp>
      <p:grpSp>
        <p:nvGrpSpPr>
          <p:cNvPr id="13" name="Group 13"/>
          <p:cNvGrpSpPr/>
          <p:nvPr/>
        </p:nvGrpSpPr>
        <p:grpSpPr>
          <a:xfrm>
            <a:off x="8541051" y="3672520"/>
            <a:ext cx="2312690" cy="2742320"/>
            <a:chOff x="0" y="0"/>
            <a:chExt cx="3083587" cy="3656427"/>
          </a:xfrm>
        </p:grpSpPr>
        <p:sp>
          <p:nvSpPr>
            <p:cNvPr id="14" name="Freeform 14"/>
            <p:cNvSpPr/>
            <p:nvPr/>
          </p:nvSpPr>
          <p:spPr>
            <a:xfrm>
              <a:off x="464799" y="514533"/>
              <a:ext cx="2106482" cy="2627360"/>
            </a:xfrm>
            <a:custGeom>
              <a:avLst/>
              <a:gdLst/>
              <a:ahLst/>
              <a:cxnLst/>
              <a:rect l="l" t="t" r="r" b="b"/>
              <a:pathLst>
                <a:path w="2106482" h="2627360">
                  <a:moveTo>
                    <a:pt x="0" y="0"/>
                  </a:moveTo>
                  <a:lnTo>
                    <a:pt x="2106481" y="0"/>
                  </a:lnTo>
                  <a:lnTo>
                    <a:pt x="2106481" y="2627361"/>
                  </a:lnTo>
                  <a:lnTo>
                    <a:pt x="0" y="2627361"/>
                  </a:lnTo>
                  <a:lnTo>
                    <a:pt x="0" y="0"/>
                  </a:lnTo>
                  <a:close/>
                </a:path>
              </a:pathLst>
            </a:custGeom>
            <a:blipFill>
              <a:blip r:embed="rId6"/>
              <a:stretch>
                <a:fillRect l="-7167" r="-8594"/>
              </a:stretch>
            </a:blipFill>
          </p:spPr>
          <p:txBody>
            <a:bodyPr/>
            <a:lstStyle/>
            <a:p>
              <a:endParaRPr lang="en-US"/>
            </a:p>
          </p:txBody>
        </p:sp>
        <p:sp>
          <p:nvSpPr>
            <p:cNvPr id="15" name="Freeform 15"/>
            <p:cNvSpPr/>
            <p:nvPr/>
          </p:nvSpPr>
          <p:spPr>
            <a:xfrm rot="5400000">
              <a:off x="-286420" y="286420"/>
              <a:ext cx="3656427" cy="3083587"/>
            </a:xfrm>
            <a:custGeom>
              <a:avLst/>
              <a:gdLst/>
              <a:ahLst/>
              <a:cxnLst/>
              <a:rect l="l" t="t" r="r" b="b"/>
              <a:pathLst>
                <a:path w="3656427" h="3083587">
                  <a:moveTo>
                    <a:pt x="0" y="0"/>
                  </a:moveTo>
                  <a:lnTo>
                    <a:pt x="3656427" y="0"/>
                  </a:lnTo>
                  <a:lnTo>
                    <a:pt x="3656427" y="3083587"/>
                  </a:lnTo>
                  <a:lnTo>
                    <a:pt x="0" y="3083587"/>
                  </a:lnTo>
                  <a:lnTo>
                    <a:pt x="0" y="0"/>
                  </a:lnTo>
                  <a:close/>
                </a:path>
              </a:pathLst>
            </a:custGeom>
            <a:blipFill>
              <a:blip r:embed="rId3"/>
              <a:stretch>
                <a:fillRect/>
              </a:stretch>
            </a:blipFill>
          </p:spPr>
          <p:txBody>
            <a:bodyPr/>
            <a:lstStyle/>
            <a:p>
              <a:endParaRPr lang="en-US"/>
            </a:p>
          </p:txBody>
        </p:sp>
      </p:grpSp>
      <p:grpSp>
        <p:nvGrpSpPr>
          <p:cNvPr id="16" name="Group 16"/>
          <p:cNvGrpSpPr/>
          <p:nvPr/>
        </p:nvGrpSpPr>
        <p:grpSpPr>
          <a:xfrm>
            <a:off x="14735406" y="6603560"/>
            <a:ext cx="2312690" cy="2742320"/>
            <a:chOff x="0" y="0"/>
            <a:chExt cx="3083587" cy="3656427"/>
          </a:xfrm>
        </p:grpSpPr>
        <p:sp>
          <p:nvSpPr>
            <p:cNvPr id="17" name="Freeform 17"/>
            <p:cNvSpPr/>
            <p:nvPr/>
          </p:nvSpPr>
          <p:spPr>
            <a:xfrm>
              <a:off x="444418" y="219863"/>
              <a:ext cx="2335654" cy="3184324"/>
            </a:xfrm>
            <a:custGeom>
              <a:avLst/>
              <a:gdLst/>
              <a:ahLst/>
              <a:cxnLst/>
              <a:rect l="l" t="t" r="r" b="b"/>
              <a:pathLst>
                <a:path w="2335654" h="3184324">
                  <a:moveTo>
                    <a:pt x="0" y="0"/>
                  </a:moveTo>
                  <a:lnTo>
                    <a:pt x="2335655" y="0"/>
                  </a:lnTo>
                  <a:lnTo>
                    <a:pt x="2335655" y="3184323"/>
                  </a:lnTo>
                  <a:lnTo>
                    <a:pt x="0" y="3184323"/>
                  </a:lnTo>
                  <a:lnTo>
                    <a:pt x="0" y="0"/>
                  </a:lnTo>
                  <a:close/>
                </a:path>
              </a:pathLst>
            </a:custGeom>
            <a:blipFill>
              <a:blip r:embed="rId7"/>
              <a:stretch>
                <a:fillRect/>
              </a:stretch>
            </a:blipFill>
          </p:spPr>
          <p:txBody>
            <a:bodyPr/>
            <a:lstStyle/>
            <a:p>
              <a:endParaRPr lang="en-US"/>
            </a:p>
          </p:txBody>
        </p:sp>
        <p:sp>
          <p:nvSpPr>
            <p:cNvPr id="18" name="Freeform 18"/>
            <p:cNvSpPr/>
            <p:nvPr/>
          </p:nvSpPr>
          <p:spPr>
            <a:xfrm rot="5400000">
              <a:off x="-286420" y="286420"/>
              <a:ext cx="3656427" cy="3083587"/>
            </a:xfrm>
            <a:custGeom>
              <a:avLst/>
              <a:gdLst/>
              <a:ahLst/>
              <a:cxnLst/>
              <a:rect l="l" t="t" r="r" b="b"/>
              <a:pathLst>
                <a:path w="3656427" h="3083587">
                  <a:moveTo>
                    <a:pt x="0" y="0"/>
                  </a:moveTo>
                  <a:lnTo>
                    <a:pt x="3656427" y="0"/>
                  </a:lnTo>
                  <a:lnTo>
                    <a:pt x="3656427" y="3083587"/>
                  </a:lnTo>
                  <a:lnTo>
                    <a:pt x="0" y="3083587"/>
                  </a:lnTo>
                  <a:lnTo>
                    <a:pt x="0" y="0"/>
                  </a:lnTo>
                  <a:close/>
                </a:path>
              </a:pathLst>
            </a:custGeom>
            <a:blipFill>
              <a:blip r:embed="rId3"/>
              <a:stretch>
                <a:fillRect/>
              </a:stretch>
            </a:blipFill>
          </p:spPr>
          <p:txBody>
            <a:bodyPr/>
            <a:lstStyle/>
            <a:p>
              <a:endParaRPr lang="en-US"/>
            </a:p>
          </p:txBody>
        </p:sp>
      </p:grpSp>
      <p:grpSp>
        <p:nvGrpSpPr>
          <p:cNvPr id="19" name="Group 19"/>
          <p:cNvGrpSpPr/>
          <p:nvPr/>
        </p:nvGrpSpPr>
        <p:grpSpPr>
          <a:xfrm>
            <a:off x="14735406" y="3664187"/>
            <a:ext cx="2312690" cy="2742320"/>
            <a:chOff x="0" y="0"/>
            <a:chExt cx="3083587" cy="3656427"/>
          </a:xfrm>
        </p:grpSpPr>
        <p:sp>
          <p:nvSpPr>
            <p:cNvPr id="20" name="Freeform 20"/>
            <p:cNvSpPr/>
            <p:nvPr/>
          </p:nvSpPr>
          <p:spPr>
            <a:xfrm>
              <a:off x="537705" y="469904"/>
              <a:ext cx="2008178" cy="2778359"/>
            </a:xfrm>
            <a:custGeom>
              <a:avLst/>
              <a:gdLst/>
              <a:ahLst/>
              <a:cxnLst/>
              <a:rect l="l" t="t" r="r" b="b"/>
              <a:pathLst>
                <a:path w="2008178" h="2778359">
                  <a:moveTo>
                    <a:pt x="0" y="0"/>
                  </a:moveTo>
                  <a:lnTo>
                    <a:pt x="2008177" y="0"/>
                  </a:lnTo>
                  <a:lnTo>
                    <a:pt x="2008177" y="2778360"/>
                  </a:lnTo>
                  <a:lnTo>
                    <a:pt x="0" y="2778360"/>
                  </a:lnTo>
                  <a:lnTo>
                    <a:pt x="0" y="0"/>
                  </a:lnTo>
                  <a:close/>
                </a:path>
              </a:pathLst>
            </a:custGeom>
            <a:blipFill>
              <a:blip r:embed="rId8"/>
              <a:stretch>
                <a:fillRect/>
              </a:stretch>
            </a:blipFill>
          </p:spPr>
          <p:txBody>
            <a:bodyPr/>
            <a:lstStyle/>
            <a:p>
              <a:endParaRPr lang="en-US"/>
            </a:p>
          </p:txBody>
        </p:sp>
        <p:sp>
          <p:nvSpPr>
            <p:cNvPr id="21" name="Freeform 21"/>
            <p:cNvSpPr/>
            <p:nvPr/>
          </p:nvSpPr>
          <p:spPr>
            <a:xfrm rot="5400000">
              <a:off x="-286420" y="286420"/>
              <a:ext cx="3656427" cy="3083587"/>
            </a:xfrm>
            <a:custGeom>
              <a:avLst/>
              <a:gdLst/>
              <a:ahLst/>
              <a:cxnLst/>
              <a:rect l="l" t="t" r="r" b="b"/>
              <a:pathLst>
                <a:path w="3656427" h="3083587">
                  <a:moveTo>
                    <a:pt x="0" y="0"/>
                  </a:moveTo>
                  <a:lnTo>
                    <a:pt x="3656427" y="0"/>
                  </a:lnTo>
                  <a:lnTo>
                    <a:pt x="3656427" y="3083587"/>
                  </a:lnTo>
                  <a:lnTo>
                    <a:pt x="0" y="3083587"/>
                  </a:lnTo>
                  <a:lnTo>
                    <a:pt x="0" y="0"/>
                  </a:lnTo>
                  <a:close/>
                </a:path>
              </a:pathLst>
            </a:custGeom>
            <a:blipFill>
              <a:blip r:embed="rId3"/>
              <a:stretch>
                <a:fillRect/>
              </a:stretch>
            </a:blipFill>
          </p:spPr>
          <p:txBody>
            <a:bodyPr/>
            <a:lstStyle/>
            <a:p>
              <a:endParaRPr lang="en-US"/>
            </a:p>
          </p:txBody>
        </p:sp>
      </p:grpSp>
      <p:sp>
        <p:nvSpPr>
          <p:cNvPr id="22" name="TextBox 22"/>
          <p:cNvSpPr txBox="1"/>
          <p:nvPr/>
        </p:nvSpPr>
        <p:spPr>
          <a:xfrm>
            <a:off x="252274" y="199059"/>
            <a:ext cx="18035726" cy="996467"/>
          </a:xfrm>
          <a:prstGeom prst="rect">
            <a:avLst/>
          </a:prstGeom>
        </p:spPr>
        <p:txBody>
          <a:bodyPr lIns="0" tIns="0" rIns="0" bIns="0" rtlCol="0" anchor="t">
            <a:spAutoFit/>
          </a:bodyPr>
          <a:lstStyle/>
          <a:p>
            <a:pPr algn="ctr">
              <a:lnSpc>
                <a:spcPts val="7864"/>
              </a:lnSpc>
            </a:pPr>
            <a:r>
              <a:rPr lang="en-US" sz="6780" b="1">
                <a:solidFill>
                  <a:srgbClr val="FFFFFF"/>
                </a:solidFill>
                <a:latin typeface="Playfair Display Heavy"/>
                <a:ea typeface="Playfair Display Heavy"/>
                <a:cs typeface="Playfair Display Heavy"/>
                <a:sym typeface="Playfair Display Heavy"/>
              </a:rPr>
              <a:t>VISUAL ARTS CATEGORY</a:t>
            </a:r>
          </a:p>
        </p:txBody>
      </p:sp>
      <p:sp>
        <p:nvSpPr>
          <p:cNvPr id="23" name="TextBox 23"/>
          <p:cNvSpPr txBox="1"/>
          <p:nvPr/>
        </p:nvSpPr>
        <p:spPr>
          <a:xfrm>
            <a:off x="1703622" y="1628408"/>
            <a:ext cx="14880756" cy="1532692"/>
          </a:xfrm>
          <a:prstGeom prst="rect">
            <a:avLst/>
          </a:prstGeom>
        </p:spPr>
        <p:txBody>
          <a:bodyPr lIns="0" tIns="0" rIns="0" bIns="0" rtlCol="0" anchor="t">
            <a:spAutoFit/>
          </a:bodyPr>
          <a:lstStyle/>
          <a:p>
            <a:pPr algn="just">
              <a:lnSpc>
                <a:spcPts val="4139"/>
              </a:lnSpc>
            </a:pPr>
            <a:r>
              <a:rPr lang="en-US" sz="2956" b="1">
                <a:solidFill>
                  <a:srgbClr val="1F222B"/>
                </a:solidFill>
                <a:latin typeface="Glacial Indifference Bold"/>
                <a:ea typeface="Glacial Indifference Bold"/>
                <a:cs typeface="Glacial Indifference Bold"/>
                <a:sym typeface="Glacial Indifference Bold"/>
              </a:rPr>
              <a:t>Key  Points: </a:t>
            </a:r>
            <a:r>
              <a:rPr lang="en-US" sz="2956">
                <a:solidFill>
                  <a:srgbClr val="1F222B"/>
                </a:solidFill>
                <a:latin typeface="Glacial Indifference"/>
                <a:ea typeface="Glacial Indifference"/>
                <a:cs typeface="Glacial Indifference"/>
                <a:sym typeface="Glacial Indifference"/>
              </a:rPr>
              <a:t>Works of both fine and design arts are accepted, including but not limited to: architectural drawing &amp; models, ceramics, collage, computer generated images,  graphics, crafts, drawing, fashion, jewelry, fiber work, mixed media, painting, printmaking &amp; sculpture.</a:t>
            </a:r>
          </a:p>
        </p:txBody>
      </p:sp>
      <p:sp>
        <p:nvSpPr>
          <p:cNvPr id="24" name="TextBox 24"/>
          <p:cNvSpPr txBox="1"/>
          <p:nvPr/>
        </p:nvSpPr>
        <p:spPr>
          <a:xfrm>
            <a:off x="1239904" y="3607037"/>
            <a:ext cx="6647868" cy="2845776"/>
          </a:xfrm>
          <a:prstGeom prst="rect">
            <a:avLst/>
          </a:prstGeom>
        </p:spPr>
        <p:txBody>
          <a:bodyPr lIns="0" tIns="0" rIns="0" bIns="0" rtlCol="0" anchor="t">
            <a:spAutoFit/>
          </a:bodyPr>
          <a:lstStyle/>
          <a:p>
            <a:pPr algn="just">
              <a:lnSpc>
                <a:spcPts val="3796"/>
              </a:lnSpc>
            </a:pPr>
            <a:r>
              <a:rPr lang="en-US" sz="2711" b="1">
                <a:solidFill>
                  <a:srgbClr val="FDFAF0"/>
                </a:solidFill>
                <a:latin typeface="Glacial Indifference Bold"/>
                <a:ea typeface="Glacial Indifference Bold"/>
                <a:cs typeface="Glacial Indifference Bold"/>
                <a:sym typeface="Glacial Indifference Bold"/>
              </a:rPr>
              <a:t>2D Works: </a:t>
            </a:r>
          </a:p>
          <a:p>
            <a:pPr marL="585433" lvl="1" indent="-292717" algn="just">
              <a:lnSpc>
                <a:spcPts val="3796"/>
              </a:lnSpc>
              <a:buFont typeface="Arial"/>
              <a:buChar char="•"/>
            </a:pPr>
            <a:r>
              <a:rPr lang="en-US" sz="2711">
                <a:solidFill>
                  <a:srgbClr val="FDFAF0"/>
                </a:solidFill>
                <a:latin typeface="Glacial Indifference"/>
                <a:ea typeface="Glacial Indifference"/>
                <a:cs typeface="Glacial Indifference"/>
                <a:sym typeface="Glacial Indifference"/>
              </a:rPr>
              <a:t>Mounted on sturdy material</a:t>
            </a:r>
          </a:p>
          <a:p>
            <a:pPr marL="585433" lvl="1" indent="-292717" algn="just">
              <a:lnSpc>
                <a:spcPts val="3796"/>
              </a:lnSpc>
              <a:buFont typeface="Arial"/>
              <a:buChar char="•"/>
            </a:pPr>
            <a:r>
              <a:rPr lang="en-US" sz="2711">
                <a:solidFill>
                  <a:srgbClr val="FDFAF0"/>
                </a:solidFill>
                <a:latin typeface="Glacial Indifference"/>
                <a:ea typeface="Glacial Indifference"/>
                <a:cs typeface="Glacial Indifference"/>
                <a:sym typeface="Glacial Indifference"/>
              </a:rPr>
              <a:t>No larger than 12” x 16” with matting</a:t>
            </a:r>
          </a:p>
          <a:p>
            <a:pPr marL="585433" lvl="1" indent="-292717" algn="just">
              <a:lnSpc>
                <a:spcPts val="3796"/>
              </a:lnSpc>
              <a:buFont typeface="Arial"/>
              <a:buChar char="•"/>
            </a:pPr>
            <a:r>
              <a:rPr lang="en-US" sz="2711">
                <a:solidFill>
                  <a:srgbClr val="FDFAF0"/>
                </a:solidFill>
                <a:latin typeface="Glacial Indifference"/>
                <a:ea typeface="Glacial Indifference"/>
                <a:cs typeface="Glacial Indifference"/>
                <a:sym typeface="Glacial Indifference"/>
              </a:rPr>
              <a:t>Framed entries are not accepted</a:t>
            </a:r>
          </a:p>
          <a:p>
            <a:pPr marL="585433" lvl="1" indent="-292717" algn="just">
              <a:lnSpc>
                <a:spcPts val="3796"/>
              </a:lnSpc>
              <a:buFont typeface="Arial"/>
              <a:buChar char="•"/>
            </a:pPr>
            <a:r>
              <a:rPr lang="en-US" sz="2711">
                <a:solidFill>
                  <a:srgbClr val="FDFAF0"/>
                </a:solidFill>
                <a:latin typeface="Glacial Indifference"/>
                <a:ea typeface="Glacial Indifference"/>
                <a:cs typeface="Glacial Indifference"/>
                <a:sym typeface="Glacial Indifference"/>
              </a:rPr>
              <a:t>Include one digital image of artwork with your submission (JPEG, JPG, PNG).</a:t>
            </a:r>
          </a:p>
        </p:txBody>
      </p:sp>
      <p:sp>
        <p:nvSpPr>
          <p:cNvPr id="25" name="TextBox 25"/>
          <p:cNvSpPr txBox="1"/>
          <p:nvPr/>
        </p:nvSpPr>
        <p:spPr>
          <a:xfrm>
            <a:off x="1239904" y="6900488"/>
            <a:ext cx="6647868" cy="2369525"/>
          </a:xfrm>
          <a:prstGeom prst="rect">
            <a:avLst/>
          </a:prstGeom>
        </p:spPr>
        <p:txBody>
          <a:bodyPr lIns="0" tIns="0" rIns="0" bIns="0" rtlCol="0" anchor="t">
            <a:spAutoFit/>
          </a:bodyPr>
          <a:lstStyle/>
          <a:p>
            <a:pPr algn="just">
              <a:lnSpc>
                <a:spcPts val="3796"/>
              </a:lnSpc>
            </a:pPr>
            <a:r>
              <a:rPr lang="en-US" sz="2711" b="1">
                <a:solidFill>
                  <a:srgbClr val="FDFAF0"/>
                </a:solidFill>
                <a:latin typeface="Glacial Indifference Bold"/>
                <a:ea typeface="Glacial Indifference Bold"/>
                <a:cs typeface="Glacial Indifference Bold"/>
                <a:sym typeface="Glacial Indifference Bold"/>
              </a:rPr>
              <a:t>3D Works:</a:t>
            </a:r>
          </a:p>
          <a:p>
            <a:pPr marL="585433" lvl="1" indent="-292717" algn="just">
              <a:lnSpc>
                <a:spcPts val="3796"/>
              </a:lnSpc>
              <a:buFont typeface="Arial"/>
              <a:buChar char="•"/>
            </a:pPr>
            <a:r>
              <a:rPr lang="en-US" sz="2711">
                <a:solidFill>
                  <a:srgbClr val="FDFAF0"/>
                </a:solidFill>
                <a:latin typeface="Glacial Indifference"/>
                <a:ea typeface="Glacial Indifference"/>
                <a:cs typeface="Glacial Indifference"/>
                <a:sym typeface="Glacial Indifference"/>
              </a:rPr>
              <a:t>No larger than 12” x 12” x 12”</a:t>
            </a:r>
          </a:p>
          <a:p>
            <a:pPr marL="585433" lvl="1" indent="-292717" algn="just">
              <a:lnSpc>
                <a:spcPts val="3796"/>
              </a:lnSpc>
              <a:buFont typeface="Arial"/>
              <a:buChar char="•"/>
            </a:pPr>
            <a:r>
              <a:rPr lang="en-US" sz="2711">
                <a:solidFill>
                  <a:srgbClr val="FDFAF0"/>
                </a:solidFill>
                <a:latin typeface="Glacial Indifference"/>
                <a:ea typeface="Glacial Indifference"/>
                <a:cs typeface="Glacial Indifference"/>
                <a:sym typeface="Glacial Indifference"/>
              </a:rPr>
              <a:t>Include 3 digital images of artwork at different angles.</a:t>
            </a:r>
          </a:p>
          <a:p>
            <a:pPr marL="585433" lvl="1" indent="-292717" algn="just">
              <a:lnSpc>
                <a:spcPts val="3796"/>
              </a:lnSpc>
              <a:buFont typeface="Arial"/>
              <a:buChar char="•"/>
            </a:pPr>
            <a:r>
              <a:rPr lang="en-US" sz="2711">
                <a:solidFill>
                  <a:srgbClr val="FDFAF0"/>
                </a:solidFill>
                <a:latin typeface="Glacial Indifference"/>
                <a:ea typeface="Glacial Indifference"/>
                <a:cs typeface="Glacial Indifference"/>
                <a:sym typeface="Glacial Indifference"/>
              </a:rPr>
              <a:t>File formats accepted: JPEG, JPG, PNG).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357915"/>
            <a:ext cx="15808193" cy="2740672"/>
            <a:chOff x="0" y="0"/>
            <a:chExt cx="21077590" cy="3654230"/>
          </a:xfrm>
        </p:grpSpPr>
        <p:grpSp>
          <p:nvGrpSpPr>
            <p:cNvPr id="3" name="Group 3"/>
            <p:cNvGrpSpPr/>
            <p:nvPr/>
          </p:nvGrpSpPr>
          <p:grpSpPr>
            <a:xfrm rot="-10800000">
              <a:off x="0" y="0"/>
              <a:ext cx="21077590" cy="3654230"/>
              <a:chOff x="0" y="0"/>
              <a:chExt cx="12329989" cy="2137655"/>
            </a:xfrm>
          </p:grpSpPr>
          <p:sp>
            <p:nvSpPr>
              <p:cNvPr id="4" name="Freeform 4"/>
              <p:cNvSpPr/>
              <p:nvPr/>
            </p:nvSpPr>
            <p:spPr>
              <a:xfrm>
                <a:off x="0" y="0"/>
                <a:ext cx="12329989" cy="2137655"/>
              </a:xfrm>
              <a:custGeom>
                <a:avLst/>
                <a:gdLst/>
                <a:ahLst/>
                <a:cxnLst/>
                <a:rect l="l" t="t" r="r" b="b"/>
                <a:pathLst>
                  <a:path w="12329989" h="2137655">
                    <a:moveTo>
                      <a:pt x="12064559" y="0"/>
                    </a:moveTo>
                    <a:lnTo>
                      <a:pt x="265430" y="0"/>
                    </a:lnTo>
                    <a:cubicBezTo>
                      <a:pt x="265430" y="146050"/>
                      <a:pt x="147320" y="265430"/>
                      <a:pt x="0" y="265430"/>
                    </a:cubicBezTo>
                    <a:lnTo>
                      <a:pt x="0" y="1872225"/>
                    </a:lnTo>
                    <a:cubicBezTo>
                      <a:pt x="146050" y="1872225"/>
                      <a:pt x="265430" y="1990335"/>
                      <a:pt x="265430" y="2137655"/>
                    </a:cubicBezTo>
                    <a:lnTo>
                      <a:pt x="12064559" y="2137655"/>
                    </a:lnTo>
                    <a:cubicBezTo>
                      <a:pt x="12064559" y="1991605"/>
                      <a:pt x="12182670" y="1872225"/>
                      <a:pt x="12329989" y="1872225"/>
                    </a:cubicBezTo>
                    <a:lnTo>
                      <a:pt x="12329989" y="265430"/>
                    </a:lnTo>
                    <a:cubicBezTo>
                      <a:pt x="12183939" y="265430"/>
                      <a:pt x="12064559" y="147320"/>
                      <a:pt x="12064559" y="0"/>
                    </a:cubicBezTo>
                    <a:close/>
                  </a:path>
                </a:pathLst>
              </a:custGeom>
              <a:solidFill>
                <a:srgbClr val="FFFFFF"/>
              </a:solidFill>
            </p:spPr>
            <p:txBody>
              <a:bodyPr/>
              <a:lstStyle/>
              <a:p>
                <a:endParaRPr lang="en-US"/>
              </a:p>
            </p:txBody>
          </p:sp>
        </p:grpSp>
        <p:sp>
          <p:nvSpPr>
            <p:cNvPr id="5" name="TextBox 5"/>
            <p:cNvSpPr txBox="1"/>
            <p:nvPr/>
          </p:nvSpPr>
          <p:spPr>
            <a:xfrm>
              <a:off x="618291" y="35686"/>
              <a:ext cx="19841008" cy="3449507"/>
            </a:xfrm>
            <a:prstGeom prst="rect">
              <a:avLst/>
            </a:prstGeom>
          </p:spPr>
          <p:txBody>
            <a:bodyPr lIns="0" tIns="0" rIns="0" bIns="0" rtlCol="0" anchor="t">
              <a:spAutoFit/>
            </a:bodyPr>
            <a:lstStyle/>
            <a:p>
              <a:pPr algn="just">
                <a:lnSpc>
                  <a:spcPts val="4139"/>
                </a:lnSpc>
              </a:pPr>
              <a:r>
                <a:rPr lang="en-US" sz="2956" b="1">
                  <a:solidFill>
                    <a:srgbClr val="1F222B"/>
                  </a:solidFill>
                  <a:latin typeface="Glacial Indifference Bold"/>
                  <a:ea typeface="Glacial Indifference Bold"/>
                  <a:cs typeface="Glacial Indifference Bold"/>
                  <a:sym typeface="Glacial Indifference Bold"/>
                </a:rPr>
                <a:t>Key  Points: </a:t>
              </a:r>
              <a:r>
                <a:rPr lang="en-US" sz="2956">
                  <a:solidFill>
                    <a:srgbClr val="1F222B"/>
                  </a:solidFill>
                  <a:latin typeface="Glacial Indifference"/>
                  <a:ea typeface="Glacial Indifference"/>
                  <a:cs typeface="Glacial Indifference"/>
                  <a:sym typeface="Glacial Indifference"/>
                </a:rPr>
                <a:t>This Accessible Arts Division welcomes students from all grades and offers non-artistic accommodations for students to participate fully in PTA Reflections. Students who identify as having a disability and receive services under IDEA, ADA, or have an IEP; Section 504 may enter in the Accessible Arts Division OR grade division most closely aligned to their functional abilities.</a:t>
              </a:r>
            </a:p>
          </p:txBody>
        </p:sp>
      </p:grpSp>
      <p:sp>
        <p:nvSpPr>
          <p:cNvPr id="6" name="Freeform 6"/>
          <p:cNvSpPr/>
          <p:nvPr/>
        </p:nvSpPr>
        <p:spPr>
          <a:xfrm>
            <a:off x="12186717" y="4755952"/>
            <a:ext cx="3811757" cy="4764696"/>
          </a:xfrm>
          <a:custGeom>
            <a:avLst/>
            <a:gdLst/>
            <a:ahLst/>
            <a:cxnLst/>
            <a:rect l="l" t="t" r="r" b="b"/>
            <a:pathLst>
              <a:path w="3811757" h="4764696">
                <a:moveTo>
                  <a:pt x="0" y="0"/>
                </a:moveTo>
                <a:lnTo>
                  <a:pt x="3811757" y="0"/>
                </a:lnTo>
                <a:lnTo>
                  <a:pt x="3811757" y="4764696"/>
                </a:lnTo>
                <a:lnTo>
                  <a:pt x="0" y="4764696"/>
                </a:lnTo>
                <a:lnTo>
                  <a:pt x="0" y="0"/>
                </a:lnTo>
                <a:close/>
              </a:path>
            </a:pathLst>
          </a:custGeom>
          <a:blipFill>
            <a:blip r:embed="rId2"/>
            <a:stretch>
              <a:fillRect/>
            </a:stretch>
          </a:blipFill>
        </p:spPr>
        <p:txBody>
          <a:bodyPr/>
          <a:lstStyle/>
          <a:p>
            <a:endParaRPr lang="en-US"/>
          </a:p>
        </p:txBody>
      </p:sp>
      <p:sp>
        <p:nvSpPr>
          <p:cNvPr id="7" name="Freeform 7"/>
          <p:cNvSpPr/>
          <p:nvPr/>
        </p:nvSpPr>
        <p:spPr>
          <a:xfrm>
            <a:off x="11971477" y="4563346"/>
            <a:ext cx="4242237" cy="5149908"/>
          </a:xfrm>
          <a:custGeom>
            <a:avLst/>
            <a:gdLst/>
            <a:ahLst/>
            <a:cxnLst/>
            <a:rect l="l" t="t" r="r" b="b"/>
            <a:pathLst>
              <a:path w="4242237" h="5149908">
                <a:moveTo>
                  <a:pt x="0" y="0"/>
                </a:moveTo>
                <a:lnTo>
                  <a:pt x="4242237" y="0"/>
                </a:lnTo>
                <a:lnTo>
                  <a:pt x="4242237" y="5149908"/>
                </a:lnTo>
                <a:lnTo>
                  <a:pt x="0" y="5149908"/>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1028700" y="4489017"/>
            <a:ext cx="9778858" cy="4482058"/>
          </a:xfrm>
          <a:prstGeom prst="rect">
            <a:avLst/>
          </a:prstGeom>
        </p:spPr>
        <p:txBody>
          <a:bodyPr lIns="0" tIns="0" rIns="0" bIns="0" rtlCol="0" anchor="t">
            <a:spAutoFit/>
          </a:bodyPr>
          <a:lstStyle/>
          <a:p>
            <a:pPr algn="just">
              <a:lnSpc>
                <a:spcPts val="5123"/>
              </a:lnSpc>
            </a:pPr>
            <a:r>
              <a:rPr lang="en-US" sz="3659" b="1">
                <a:solidFill>
                  <a:srgbClr val="FFFFFF"/>
                </a:solidFill>
                <a:latin typeface="Glacial Indifference Bold"/>
                <a:ea typeface="Glacial Indifference Bold"/>
                <a:cs typeface="Glacial Indifference Bold"/>
                <a:sym typeface="Glacial Indifference Bold"/>
              </a:rPr>
              <a:t>Accommodations:</a:t>
            </a:r>
          </a:p>
          <a:p>
            <a:pPr marL="790107" lvl="1" indent="-395053" algn="just">
              <a:lnSpc>
                <a:spcPts val="5123"/>
              </a:lnSpc>
              <a:buFont typeface="Arial"/>
              <a:buChar char="•"/>
            </a:pPr>
            <a:r>
              <a:rPr lang="en-US" sz="3659">
                <a:solidFill>
                  <a:srgbClr val="FFFFFF"/>
                </a:solidFill>
                <a:latin typeface="Glacial Indifference"/>
                <a:ea typeface="Glacial Indifference"/>
                <a:cs typeface="Glacial Indifference"/>
                <a:sym typeface="Glacial Indifference"/>
              </a:rPr>
              <a:t>Non-artistic accommodations (e.g. adaptive technology; transcribing; holding a camera)</a:t>
            </a:r>
          </a:p>
          <a:p>
            <a:pPr marL="790107" lvl="1" indent="-395053" algn="just">
              <a:lnSpc>
                <a:spcPts val="5123"/>
              </a:lnSpc>
              <a:buFont typeface="Arial"/>
              <a:buChar char="•"/>
            </a:pPr>
            <a:r>
              <a:rPr lang="en-US" sz="3659">
                <a:solidFill>
                  <a:srgbClr val="FFFFFF"/>
                </a:solidFill>
                <a:latin typeface="Glacial Indifference"/>
                <a:ea typeface="Glacial Indifference"/>
                <a:cs typeface="Glacial Indifference"/>
                <a:sym typeface="Glacial Indifference"/>
              </a:rPr>
              <a:t>Assistants must refrain from being involved in the artistic process (e.g. developing an artist statement, choreography, music lyrics, storyboards, etc.)</a:t>
            </a:r>
          </a:p>
        </p:txBody>
      </p:sp>
      <p:sp>
        <p:nvSpPr>
          <p:cNvPr id="9" name="TextBox 9"/>
          <p:cNvSpPr txBox="1"/>
          <p:nvPr/>
        </p:nvSpPr>
        <p:spPr>
          <a:xfrm>
            <a:off x="126137" y="127483"/>
            <a:ext cx="18035726" cy="996467"/>
          </a:xfrm>
          <a:prstGeom prst="rect">
            <a:avLst/>
          </a:prstGeom>
        </p:spPr>
        <p:txBody>
          <a:bodyPr lIns="0" tIns="0" rIns="0" bIns="0" rtlCol="0" anchor="t">
            <a:spAutoFit/>
          </a:bodyPr>
          <a:lstStyle/>
          <a:p>
            <a:pPr algn="ctr">
              <a:lnSpc>
                <a:spcPts val="7864"/>
              </a:lnSpc>
            </a:pPr>
            <a:r>
              <a:rPr lang="en-US" sz="6780" b="1">
                <a:solidFill>
                  <a:srgbClr val="FFFFFF"/>
                </a:solidFill>
                <a:latin typeface="Playfair Display Heavy"/>
                <a:ea typeface="Playfair Display Heavy"/>
                <a:cs typeface="Playfair Display Heavy"/>
                <a:sym typeface="Playfair Display Heavy"/>
              </a:rPr>
              <a:t>ACCESSIBLE ARTS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785" t="-10541" r="-6438" b="-21197"/>
            </a:stretch>
          </a:blipFill>
        </p:spPr>
        <p:txBody>
          <a:bodyPr/>
          <a:lstStyle/>
          <a:p>
            <a:endParaRPr lang="en-US"/>
          </a:p>
        </p:txBody>
      </p:sp>
      <p:sp>
        <p:nvSpPr>
          <p:cNvPr id="3" name="Freeform 3"/>
          <p:cNvSpPr/>
          <p:nvPr/>
        </p:nvSpPr>
        <p:spPr>
          <a:xfrm>
            <a:off x="1485648" y="2343219"/>
            <a:ext cx="1390637" cy="1824730"/>
          </a:xfrm>
          <a:custGeom>
            <a:avLst/>
            <a:gdLst/>
            <a:ahLst/>
            <a:cxnLst/>
            <a:rect l="l" t="t" r="r" b="b"/>
            <a:pathLst>
              <a:path w="1390637" h="1824730">
                <a:moveTo>
                  <a:pt x="0" y="0"/>
                </a:moveTo>
                <a:lnTo>
                  <a:pt x="1390637" y="0"/>
                </a:lnTo>
                <a:lnTo>
                  <a:pt x="1390637" y="1824730"/>
                </a:lnTo>
                <a:lnTo>
                  <a:pt x="0" y="1824730"/>
                </a:lnTo>
                <a:lnTo>
                  <a:pt x="0" y="0"/>
                </a:lnTo>
                <a:close/>
              </a:path>
            </a:pathLst>
          </a:custGeom>
          <a:blipFill>
            <a:blip r:embed="rId3"/>
            <a:stretch>
              <a:fillRect/>
            </a:stretch>
          </a:blipFill>
        </p:spPr>
        <p:txBody>
          <a:bodyPr/>
          <a:lstStyle/>
          <a:p>
            <a:endParaRPr lang="en-US"/>
          </a:p>
        </p:txBody>
      </p:sp>
      <p:sp>
        <p:nvSpPr>
          <p:cNvPr id="4" name="Freeform 4"/>
          <p:cNvSpPr/>
          <p:nvPr/>
        </p:nvSpPr>
        <p:spPr>
          <a:xfrm rot="5400000">
            <a:off x="991110" y="2229034"/>
            <a:ext cx="2393436" cy="2018464"/>
          </a:xfrm>
          <a:custGeom>
            <a:avLst/>
            <a:gdLst/>
            <a:ahLst/>
            <a:cxnLst/>
            <a:rect l="l" t="t" r="r" b="b"/>
            <a:pathLst>
              <a:path w="2393436" h="2018464">
                <a:moveTo>
                  <a:pt x="0" y="0"/>
                </a:moveTo>
                <a:lnTo>
                  <a:pt x="2393436" y="0"/>
                </a:lnTo>
                <a:lnTo>
                  <a:pt x="2393436" y="2018464"/>
                </a:lnTo>
                <a:lnTo>
                  <a:pt x="0" y="2018464"/>
                </a:lnTo>
                <a:lnTo>
                  <a:pt x="0" y="0"/>
                </a:lnTo>
                <a:close/>
              </a:path>
            </a:pathLst>
          </a:custGeom>
          <a:blipFill>
            <a:blip r:embed="rId4"/>
            <a:stretch>
              <a:fillRect/>
            </a:stretch>
          </a:blipFill>
        </p:spPr>
        <p:txBody>
          <a:bodyPr/>
          <a:lstStyle/>
          <a:p>
            <a:endParaRPr lang="en-US"/>
          </a:p>
        </p:txBody>
      </p:sp>
      <p:sp>
        <p:nvSpPr>
          <p:cNvPr id="5" name="Freeform 5"/>
          <p:cNvSpPr/>
          <p:nvPr/>
        </p:nvSpPr>
        <p:spPr>
          <a:xfrm>
            <a:off x="1405747" y="5012631"/>
            <a:ext cx="1550438" cy="1717352"/>
          </a:xfrm>
          <a:custGeom>
            <a:avLst/>
            <a:gdLst/>
            <a:ahLst/>
            <a:cxnLst/>
            <a:rect l="l" t="t" r="r" b="b"/>
            <a:pathLst>
              <a:path w="1550438" h="1717352">
                <a:moveTo>
                  <a:pt x="0" y="0"/>
                </a:moveTo>
                <a:lnTo>
                  <a:pt x="1550439" y="0"/>
                </a:lnTo>
                <a:lnTo>
                  <a:pt x="1550439" y="1717352"/>
                </a:lnTo>
                <a:lnTo>
                  <a:pt x="0" y="1717352"/>
                </a:lnTo>
                <a:lnTo>
                  <a:pt x="0" y="0"/>
                </a:lnTo>
                <a:close/>
              </a:path>
            </a:pathLst>
          </a:custGeom>
          <a:blipFill>
            <a:blip r:embed="rId5"/>
            <a:stretch>
              <a:fillRect l="-19457" r="-24700"/>
            </a:stretch>
          </a:blipFill>
        </p:spPr>
        <p:txBody>
          <a:bodyPr/>
          <a:lstStyle/>
          <a:p>
            <a:endParaRPr lang="en-US"/>
          </a:p>
        </p:txBody>
      </p:sp>
      <p:sp>
        <p:nvSpPr>
          <p:cNvPr id="6" name="Freeform 6"/>
          <p:cNvSpPr/>
          <p:nvPr/>
        </p:nvSpPr>
        <p:spPr>
          <a:xfrm rot="5400000">
            <a:off x="991110" y="4849077"/>
            <a:ext cx="2393436" cy="2018464"/>
          </a:xfrm>
          <a:custGeom>
            <a:avLst/>
            <a:gdLst/>
            <a:ahLst/>
            <a:cxnLst/>
            <a:rect l="l" t="t" r="r" b="b"/>
            <a:pathLst>
              <a:path w="2393436" h="2018464">
                <a:moveTo>
                  <a:pt x="0" y="0"/>
                </a:moveTo>
                <a:lnTo>
                  <a:pt x="2393436" y="0"/>
                </a:lnTo>
                <a:lnTo>
                  <a:pt x="2393436" y="2018465"/>
                </a:lnTo>
                <a:lnTo>
                  <a:pt x="0" y="2018465"/>
                </a:lnTo>
                <a:lnTo>
                  <a:pt x="0" y="0"/>
                </a:lnTo>
                <a:close/>
              </a:path>
            </a:pathLst>
          </a:custGeom>
          <a:blipFill>
            <a:blip r:embed="rId4"/>
            <a:stretch>
              <a:fillRect/>
            </a:stretch>
          </a:blipFill>
        </p:spPr>
        <p:txBody>
          <a:bodyPr/>
          <a:lstStyle/>
          <a:p>
            <a:endParaRPr lang="en-US"/>
          </a:p>
        </p:txBody>
      </p:sp>
      <p:sp>
        <p:nvSpPr>
          <p:cNvPr id="7" name="Freeform 7"/>
          <p:cNvSpPr/>
          <p:nvPr/>
        </p:nvSpPr>
        <p:spPr>
          <a:xfrm>
            <a:off x="3722014" y="2343219"/>
            <a:ext cx="1610895" cy="1824730"/>
          </a:xfrm>
          <a:custGeom>
            <a:avLst/>
            <a:gdLst/>
            <a:ahLst/>
            <a:cxnLst/>
            <a:rect l="l" t="t" r="r" b="b"/>
            <a:pathLst>
              <a:path w="1610895" h="1824730">
                <a:moveTo>
                  <a:pt x="0" y="0"/>
                </a:moveTo>
                <a:lnTo>
                  <a:pt x="1610894" y="0"/>
                </a:lnTo>
                <a:lnTo>
                  <a:pt x="1610894" y="1824730"/>
                </a:lnTo>
                <a:lnTo>
                  <a:pt x="0" y="1824730"/>
                </a:lnTo>
                <a:lnTo>
                  <a:pt x="0" y="0"/>
                </a:lnTo>
                <a:close/>
              </a:path>
            </a:pathLst>
          </a:custGeom>
          <a:blipFill>
            <a:blip r:embed="rId6"/>
            <a:stretch>
              <a:fillRect/>
            </a:stretch>
          </a:blipFill>
        </p:spPr>
        <p:txBody>
          <a:bodyPr/>
          <a:lstStyle/>
          <a:p>
            <a:endParaRPr lang="en-US"/>
          </a:p>
        </p:txBody>
      </p:sp>
      <p:sp>
        <p:nvSpPr>
          <p:cNvPr id="8" name="Freeform 8"/>
          <p:cNvSpPr/>
          <p:nvPr/>
        </p:nvSpPr>
        <p:spPr>
          <a:xfrm rot="5400000">
            <a:off x="3322728" y="2229034"/>
            <a:ext cx="2393436" cy="2018464"/>
          </a:xfrm>
          <a:custGeom>
            <a:avLst/>
            <a:gdLst/>
            <a:ahLst/>
            <a:cxnLst/>
            <a:rect l="l" t="t" r="r" b="b"/>
            <a:pathLst>
              <a:path w="2393436" h="2018464">
                <a:moveTo>
                  <a:pt x="0" y="0"/>
                </a:moveTo>
                <a:lnTo>
                  <a:pt x="2393436" y="0"/>
                </a:lnTo>
                <a:lnTo>
                  <a:pt x="2393436" y="2018464"/>
                </a:lnTo>
                <a:lnTo>
                  <a:pt x="0" y="2018464"/>
                </a:lnTo>
                <a:lnTo>
                  <a:pt x="0" y="0"/>
                </a:lnTo>
                <a:close/>
              </a:path>
            </a:pathLst>
          </a:custGeom>
          <a:blipFill>
            <a:blip r:embed="rId4"/>
            <a:stretch>
              <a:fillRect/>
            </a:stretch>
          </a:blipFill>
        </p:spPr>
        <p:txBody>
          <a:bodyPr/>
          <a:lstStyle/>
          <a:p>
            <a:endParaRPr lang="en-US"/>
          </a:p>
        </p:txBody>
      </p:sp>
      <p:sp>
        <p:nvSpPr>
          <p:cNvPr id="9" name="Freeform 9"/>
          <p:cNvSpPr/>
          <p:nvPr/>
        </p:nvSpPr>
        <p:spPr>
          <a:xfrm>
            <a:off x="3788689" y="4945956"/>
            <a:ext cx="1409618" cy="1878003"/>
          </a:xfrm>
          <a:custGeom>
            <a:avLst/>
            <a:gdLst/>
            <a:ahLst/>
            <a:cxnLst/>
            <a:rect l="l" t="t" r="r" b="b"/>
            <a:pathLst>
              <a:path w="1409618" h="1878003">
                <a:moveTo>
                  <a:pt x="0" y="0"/>
                </a:moveTo>
                <a:lnTo>
                  <a:pt x="1409617" y="0"/>
                </a:lnTo>
                <a:lnTo>
                  <a:pt x="1409617" y="1878003"/>
                </a:lnTo>
                <a:lnTo>
                  <a:pt x="0" y="1878003"/>
                </a:lnTo>
                <a:lnTo>
                  <a:pt x="0" y="0"/>
                </a:lnTo>
                <a:close/>
              </a:path>
            </a:pathLst>
          </a:custGeom>
          <a:blipFill>
            <a:blip r:embed="rId7"/>
            <a:stretch>
              <a:fillRect/>
            </a:stretch>
          </a:blipFill>
        </p:spPr>
        <p:txBody>
          <a:bodyPr/>
          <a:lstStyle/>
          <a:p>
            <a:endParaRPr lang="en-US"/>
          </a:p>
        </p:txBody>
      </p:sp>
      <p:sp>
        <p:nvSpPr>
          <p:cNvPr id="10" name="Freeform 10"/>
          <p:cNvSpPr/>
          <p:nvPr/>
        </p:nvSpPr>
        <p:spPr>
          <a:xfrm rot="5400000">
            <a:off x="3322728" y="4849077"/>
            <a:ext cx="2393436" cy="2018464"/>
          </a:xfrm>
          <a:custGeom>
            <a:avLst/>
            <a:gdLst/>
            <a:ahLst/>
            <a:cxnLst/>
            <a:rect l="l" t="t" r="r" b="b"/>
            <a:pathLst>
              <a:path w="2393436" h="2018464">
                <a:moveTo>
                  <a:pt x="0" y="0"/>
                </a:moveTo>
                <a:lnTo>
                  <a:pt x="2393436" y="0"/>
                </a:lnTo>
                <a:lnTo>
                  <a:pt x="2393436" y="2018465"/>
                </a:lnTo>
                <a:lnTo>
                  <a:pt x="0" y="2018465"/>
                </a:lnTo>
                <a:lnTo>
                  <a:pt x="0" y="0"/>
                </a:lnTo>
                <a:close/>
              </a:path>
            </a:pathLst>
          </a:custGeom>
          <a:blipFill>
            <a:blip r:embed="rId4"/>
            <a:stretch>
              <a:fillRect/>
            </a:stretch>
          </a:blipFill>
        </p:spPr>
        <p:txBody>
          <a:bodyPr/>
          <a:lstStyle/>
          <a:p>
            <a:endParaRPr lang="en-US"/>
          </a:p>
        </p:txBody>
      </p:sp>
      <p:sp>
        <p:nvSpPr>
          <p:cNvPr id="11" name="Freeform 11"/>
          <p:cNvSpPr/>
          <p:nvPr/>
        </p:nvSpPr>
        <p:spPr>
          <a:xfrm>
            <a:off x="6107588" y="2343219"/>
            <a:ext cx="1470244" cy="1824730"/>
          </a:xfrm>
          <a:custGeom>
            <a:avLst/>
            <a:gdLst/>
            <a:ahLst/>
            <a:cxnLst/>
            <a:rect l="l" t="t" r="r" b="b"/>
            <a:pathLst>
              <a:path w="1470244" h="1824730">
                <a:moveTo>
                  <a:pt x="0" y="0"/>
                </a:moveTo>
                <a:lnTo>
                  <a:pt x="1470245" y="0"/>
                </a:lnTo>
                <a:lnTo>
                  <a:pt x="1470245" y="1824730"/>
                </a:lnTo>
                <a:lnTo>
                  <a:pt x="0" y="1824730"/>
                </a:lnTo>
                <a:lnTo>
                  <a:pt x="0" y="0"/>
                </a:lnTo>
                <a:close/>
              </a:path>
            </a:pathLst>
          </a:custGeom>
          <a:blipFill>
            <a:blip r:embed="rId8"/>
            <a:stretch>
              <a:fillRect/>
            </a:stretch>
          </a:blipFill>
        </p:spPr>
        <p:txBody>
          <a:bodyPr/>
          <a:lstStyle/>
          <a:p>
            <a:endParaRPr lang="en-US"/>
          </a:p>
        </p:txBody>
      </p:sp>
      <p:sp>
        <p:nvSpPr>
          <p:cNvPr id="12" name="Freeform 12"/>
          <p:cNvSpPr/>
          <p:nvPr/>
        </p:nvSpPr>
        <p:spPr>
          <a:xfrm rot="5400000">
            <a:off x="5655517" y="2229034"/>
            <a:ext cx="2393436" cy="2018464"/>
          </a:xfrm>
          <a:custGeom>
            <a:avLst/>
            <a:gdLst/>
            <a:ahLst/>
            <a:cxnLst/>
            <a:rect l="l" t="t" r="r" b="b"/>
            <a:pathLst>
              <a:path w="2393436" h="2018464">
                <a:moveTo>
                  <a:pt x="0" y="0"/>
                </a:moveTo>
                <a:lnTo>
                  <a:pt x="2393436" y="0"/>
                </a:lnTo>
                <a:lnTo>
                  <a:pt x="2393436" y="2018464"/>
                </a:lnTo>
                <a:lnTo>
                  <a:pt x="0" y="2018464"/>
                </a:lnTo>
                <a:lnTo>
                  <a:pt x="0" y="0"/>
                </a:lnTo>
                <a:close/>
              </a:path>
            </a:pathLst>
          </a:custGeom>
          <a:blipFill>
            <a:blip r:embed="rId4"/>
            <a:stretch>
              <a:fillRect/>
            </a:stretch>
          </a:blipFill>
        </p:spPr>
        <p:txBody>
          <a:bodyPr/>
          <a:lstStyle/>
          <a:p>
            <a:endParaRPr lang="en-US"/>
          </a:p>
        </p:txBody>
      </p:sp>
      <p:sp>
        <p:nvSpPr>
          <p:cNvPr id="13" name="Freeform 13"/>
          <p:cNvSpPr/>
          <p:nvPr/>
        </p:nvSpPr>
        <p:spPr>
          <a:xfrm>
            <a:off x="6119228" y="4919308"/>
            <a:ext cx="1389208" cy="1878003"/>
          </a:xfrm>
          <a:custGeom>
            <a:avLst/>
            <a:gdLst/>
            <a:ahLst/>
            <a:cxnLst/>
            <a:rect l="l" t="t" r="r" b="b"/>
            <a:pathLst>
              <a:path w="1389208" h="1878003">
                <a:moveTo>
                  <a:pt x="0" y="0"/>
                </a:moveTo>
                <a:lnTo>
                  <a:pt x="1389208" y="0"/>
                </a:lnTo>
                <a:lnTo>
                  <a:pt x="1389208" y="1878003"/>
                </a:lnTo>
                <a:lnTo>
                  <a:pt x="0" y="1878003"/>
                </a:lnTo>
                <a:lnTo>
                  <a:pt x="0" y="0"/>
                </a:lnTo>
                <a:close/>
              </a:path>
            </a:pathLst>
          </a:custGeom>
          <a:blipFill>
            <a:blip r:embed="rId9"/>
            <a:stretch>
              <a:fillRect/>
            </a:stretch>
          </a:blipFill>
        </p:spPr>
        <p:txBody>
          <a:bodyPr/>
          <a:lstStyle/>
          <a:p>
            <a:endParaRPr lang="en-US"/>
          </a:p>
        </p:txBody>
      </p:sp>
      <p:sp>
        <p:nvSpPr>
          <p:cNvPr id="14" name="Freeform 14"/>
          <p:cNvSpPr/>
          <p:nvPr/>
        </p:nvSpPr>
        <p:spPr>
          <a:xfrm rot="5400000">
            <a:off x="5655517" y="4849077"/>
            <a:ext cx="2393436" cy="2018464"/>
          </a:xfrm>
          <a:custGeom>
            <a:avLst/>
            <a:gdLst/>
            <a:ahLst/>
            <a:cxnLst/>
            <a:rect l="l" t="t" r="r" b="b"/>
            <a:pathLst>
              <a:path w="2393436" h="2018464">
                <a:moveTo>
                  <a:pt x="0" y="0"/>
                </a:moveTo>
                <a:lnTo>
                  <a:pt x="2393436" y="0"/>
                </a:lnTo>
                <a:lnTo>
                  <a:pt x="2393436" y="2018465"/>
                </a:lnTo>
                <a:lnTo>
                  <a:pt x="0" y="2018465"/>
                </a:lnTo>
                <a:lnTo>
                  <a:pt x="0" y="0"/>
                </a:lnTo>
                <a:close/>
              </a:path>
            </a:pathLst>
          </a:custGeom>
          <a:blipFill>
            <a:blip r:embed="rId4"/>
            <a:stretch>
              <a:fillRect/>
            </a:stretch>
          </a:blipFill>
        </p:spPr>
        <p:txBody>
          <a:bodyPr/>
          <a:lstStyle/>
          <a:p>
            <a:endParaRPr lang="en-US"/>
          </a:p>
        </p:txBody>
      </p:sp>
      <p:sp>
        <p:nvSpPr>
          <p:cNvPr id="15" name="Freeform 15"/>
          <p:cNvSpPr/>
          <p:nvPr/>
        </p:nvSpPr>
        <p:spPr>
          <a:xfrm>
            <a:off x="8375818" y="2343219"/>
            <a:ext cx="1483549" cy="1824730"/>
          </a:xfrm>
          <a:custGeom>
            <a:avLst/>
            <a:gdLst/>
            <a:ahLst/>
            <a:cxnLst/>
            <a:rect l="l" t="t" r="r" b="b"/>
            <a:pathLst>
              <a:path w="1483549" h="1824730">
                <a:moveTo>
                  <a:pt x="0" y="0"/>
                </a:moveTo>
                <a:lnTo>
                  <a:pt x="1483548" y="0"/>
                </a:lnTo>
                <a:lnTo>
                  <a:pt x="1483548" y="1824730"/>
                </a:lnTo>
                <a:lnTo>
                  <a:pt x="0" y="1824730"/>
                </a:lnTo>
                <a:lnTo>
                  <a:pt x="0" y="0"/>
                </a:lnTo>
                <a:close/>
              </a:path>
            </a:pathLst>
          </a:custGeom>
          <a:blipFill>
            <a:blip r:embed="rId10"/>
            <a:stretch>
              <a:fillRect l="-2532" r="-2532"/>
            </a:stretch>
          </a:blipFill>
        </p:spPr>
        <p:txBody>
          <a:bodyPr/>
          <a:lstStyle/>
          <a:p>
            <a:endParaRPr lang="en-US"/>
          </a:p>
        </p:txBody>
      </p:sp>
      <p:sp>
        <p:nvSpPr>
          <p:cNvPr id="16" name="Freeform 16"/>
          <p:cNvSpPr/>
          <p:nvPr/>
        </p:nvSpPr>
        <p:spPr>
          <a:xfrm rot="5400000">
            <a:off x="7988307" y="2229034"/>
            <a:ext cx="2393436" cy="2018464"/>
          </a:xfrm>
          <a:custGeom>
            <a:avLst/>
            <a:gdLst/>
            <a:ahLst/>
            <a:cxnLst/>
            <a:rect l="l" t="t" r="r" b="b"/>
            <a:pathLst>
              <a:path w="2393436" h="2018464">
                <a:moveTo>
                  <a:pt x="0" y="0"/>
                </a:moveTo>
                <a:lnTo>
                  <a:pt x="2393436" y="0"/>
                </a:lnTo>
                <a:lnTo>
                  <a:pt x="2393436" y="2018464"/>
                </a:lnTo>
                <a:lnTo>
                  <a:pt x="0" y="2018464"/>
                </a:lnTo>
                <a:lnTo>
                  <a:pt x="0" y="0"/>
                </a:lnTo>
                <a:close/>
              </a:path>
            </a:pathLst>
          </a:custGeom>
          <a:blipFill>
            <a:blip r:embed="rId4"/>
            <a:stretch>
              <a:fillRect/>
            </a:stretch>
          </a:blipFill>
        </p:spPr>
        <p:txBody>
          <a:bodyPr/>
          <a:lstStyle/>
          <a:p>
            <a:endParaRPr lang="en-US"/>
          </a:p>
        </p:txBody>
      </p:sp>
      <p:sp>
        <p:nvSpPr>
          <p:cNvPr id="17" name="Freeform 17"/>
          <p:cNvSpPr/>
          <p:nvPr/>
        </p:nvSpPr>
        <p:spPr>
          <a:xfrm>
            <a:off x="8375818" y="4919308"/>
            <a:ext cx="1483549" cy="1904651"/>
          </a:xfrm>
          <a:custGeom>
            <a:avLst/>
            <a:gdLst/>
            <a:ahLst/>
            <a:cxnLst/>
            <a:rect l="l" t="t" r="r" b="b"/>
            <a:pathLst>
              <a:path w="1483549" h="1904651">
                <a:moveTo>
                  <a:pt x="0" y="0"/>
                </a:moveTo>
                <a:lnTo>
                  <a:pt x="1483548" y="0"/>
                </a:lnTo>
                <a:lnTo>
                  <a:pt x="1483548" y="1904651"/>
                </a:lnTo>
                <a:lnTo>
                  <a:pt x="0" y="1904651"/>
                </a:lnTo>
                <a:lnTo>
                  <a:pt x="0" y="0"/>
                </a:lnTo>
                <a:close/>
              </a:path>
            </a:pathLst>
          </a:custGeom>
          <a:blipFill>
            <a:blip r:embed="rId11"/>
            <a:stretch>
              <a:fillRect t="-4035" b="-4035"/>
            </a:stretch>
          </a:blipFill>
        </p:spPr>
        <p:txBody>
          <a:bodyPr/>
          <a:lstStyle/>
          <a:p>
            <a:endParaRPr lang="en-US"/>
          </a:p>
        </p:txBody>
      </p:sp>
      <p:sp>
        <p:nvSpPr>
          <p:cNvPr id="18" name="Freeform 18"/>
          <p:cNvSpPr/>
          <p:nvPr/>
        </p:nvSpPr>
        <p:spPr>
          <a:xfrm rot="5400000">
            <a:off x="7988307" y="4849077"/>
            <a:ext cx="2393436" cy="2018464"/>
          </a:xfrm>
          <a:custGeom>
            <a:avLst/>
            <a:gdLst/>
            <a:ahLst/>
            <a:cxnLst/>
            <a:rect l="l" t="t" r="r" b="b"/>
            <a:pathLst>
              <a:path w="2393436" h="2018464">
                <a:moveTo>
                  <a:pt x="0" y="0"/>
                </a:moveTo>
                <a:lnTo>
                  <a:pt x="2393436" y="0"/>
                </a:lnTo>
                <a:lnTo>
                  <a:pt x="2393436" y="2018465"/>
                </a:lnTo>
                <a:lnTo>
                  <a:pt x="0" y="2018465"/>
                </a:lnTo>
                <a:lnTo>
                  <a:pt x="0" y="0"/>
                </a:lnTo>
                <a:close/>
              </a:path>
            </a:pathLst>
          </a:custGeom>
          <a:blipFill>
            <a:blip r:embed="rId4"/>
            <a:stretch>
              <a:fillRect/>
            </a:stretch>
          </a:blipFill>
        </p:spPr>
        <p:txBody>
          <a:bodyPr/>
          <a:lstStyle/>
          <a:p>
            <a:endParaRPr lang="en-US"/>
          </a:p>
        </p:txBody>
      </p:sp>
      <p:sp>
        <p:nvSpPr>
          <p:cNvPr id="19" name="Freeform 19"/>
          <p:cNvSpPr/>
          <p:nvPr/>
        </p:nvSpPr>
        <p:spPr>
          <a:xfrm>
            <a:off x="10775282" y="2316123"/>
            <a:ext cx="1456489" cy="1844285"/>
          </a:xfrm>
          <a:custGeom>
            <a:avLst/>
            <a:gdLst/>
            <a:ahLst/>
            <a:cxnLst/>
            <a:rect l="l" t="t" r="r" b="b"/>
            <a:pathLst>
              <a:path w="1456489" h="1844285">
                <a:moveTo>
                  <a:pt x="0" y="0"/>
                </a:moveTo>
                <a:lnTo>
                  <a:pt x="1456489" y="0"/>
                </a:lnTo>
                <a:lnTo>
                  <a:pt x="1456489" y="1844286"/>
                </a:lnTo>
                <a:lnTo>
                  <a:pt x="0" y="1844286"/>
                </a:lnTo>
                <a:lnTo>
                  <a:pt x="0" y="0"/>
                </a:lnTo>
                <a:close/>
              </a:path>
            </a:pathLst>
          </a:custGeom>
          <a:blipFill>
            <a:blip r:embed="rId12"/>
            <a:stretch>
              <a:fillRect/>
            </a:stretch>
          </a:blipFill>
        </p:spPr>
        <p:txBody>
          <a:bodyPr/>
          <a:lstStyle/>
          <a:p>
            <a:endParaRPr lang="en-US"/>
          </a:p>
        </p:txBody>
      </p:sp>
      <p:sp>
        <p:nvSpPr>
          <p:cNvPr id="20" name="Freeform 20"/>
          <p:cNvSpPr/>
          <p:nvPr/>
        </p:nvSpPr>
        <p:spPr>
          <a:xfrm rot="5400000">
            <a:off x="10321096" y="2229034"/>
            <a:ext cx="2393436" cy="2018464"/>
          </a:xfrm>
          <a:custGeom>
            <a:avLst/>
            <a:gdLst/>
            <a:ahLst/>
            <a:cxnLst/>
            <a:rect l="l" t="t" r="r" b="b"/>
            <a:pathLst>
              <a:path w="2393436" h="2018464">
                <a:moveTo>
                  <a:pt x="0" y="0"/>
                </a:moveTo>
                <a:lnTo>
                  <a:pt x="2393436" y="0"/>
                </a:lnTo>
                <a:lnTo>
                  <a:pt x="2393436" y="2018464"/>
                </a:lnTo>
                <a:lnTo>
                  <a:pt x="0" y="2018464"/>
                </a:lnTo>
                <a:lnTo>
                  <a:pt x="0" y="0"/>
                </a:lnTo>
                <a:close/>
              </a:path>
            </a:pathLst>
          </a:custGeom>
          <a:blipFill>
            <a:blip r:embed="rId4"/>
            <a:stretch>
              <a:fillRect/>
            </a:stretch>
          </a:blipFill>
        </p:spPr>
        <p:txBody>
          <a:bodyPr/>
          <a:lstStyle/>
          <a:p>
            <a:endParaRPr lang="en-US"/>
          </a:p>
        </p:txBody>
      </p:sp>
      <p:sp>
        <p:nvSpPr>
          <p:cNvPr id="21" name="Freeform 21"/>
          <p:cNvSpPr/>
          <p:nvPr/>
        </p:nvSpPr>
        <p:spPr>
          <a:xfrm>
            <a:off x="10738111" y="4919308"/>
            <a:ext cx="1559406" cy="1905904"/>
          </a:xfrm>
          <a:custGeom>
            <a:avLst/>
            <a:gdLst/>
            <a:ahLst/>
            <a:cxnLst/>
            <a:rect l="l" t="t" r="r" b="b"/>
            <a:pathLst>
              <a:path w="1559406" h="1905904">
                <a:moveTo>
                  <a:pt x="0" y="0"/>
                </a:moveTo>
                <a:lnTo>
                  <a:pt x="1559406" y="0"/>
                </a:lnTo>
                <a:lnTo>
                  <a:pt x="1559406" y="1905904"/>
                </a:lnTo>
                <a:lnTo>
                  <a:pt x="0" y="1905904"/>
                </a:lnTo>
                <a:lnTo>
                  <a:pt x="0" y="0"/>
                </a:lnTo>
                <a:close/>
              </a:path>
            </a:pathLst>
          </a:custGeom>
          <a:blipFill>
            <a:blip r:embed="rId13"/>
            <a:stretch>
              <a:fillRect t="-13521"/>
            </a:stretch>
          </a:blipFill>
        </p:spPr>
        <p:txBody>
          <a:bodyPr/>
          <a:lstStyle/>
          <a:p>
            <a:endParaRPr lang="en-US"/>
          </a:p>
        </p:txBody>
      </p:sp>
      <p:sp>
        <p:nvSpPr>
          <p:cNvPr id="22" name="Freeform 22"/>
          <p:cNvSpPr/>
          <p:nvPr/>
        </p:nvSpPr>
        <p:spPr>
          <a:xfrm rot="5400000">
            <a:off x="10321096" y="4849077"/>
            <a:ext cx="2393436" cy="2018464"/>
          </a:xfrm>
          <a:custGeom>
            <a:avLst/>
            <a:gdLst/>
            <a:ahLst/>
            <a:cxnLst/>
            <a:rect l="l" t="t" r="r" b="b"/>
            <a:pathLst>
              <a:path w="2393436" h="2018464">
                <a:moveTo>
                  <a:pt x="0" y="0"/>
                </a:moveTo>
                <a:lnTo>
                  <a:pt x="2393436" y="0"/>
                </a:lnTo>
                <a:lnTo>
                  <a:pt x="2393436" y="2018465"/>
                </a:lnTo>
                <a:lnTo>
                  <a:pt x="0" y="2018465"/>
                </a:lnTo>
                <a:lnTo>
                  <a:pt x="0" y="0"/>
                </a:lnTo>
                <a:close/>
              </a:path>
            </a:pathLst>
          </a:custGeom>
          <a:blipFill>
            <a:blip r:embed="rId4"/>
            <a:stretch>
              <a:fillRect/>
            </a:stretch>
          </a:blipFill>
        </p:spPr>
        <p:txBody>
          <a:bodyPr/>
          <a:lstStyle/>
          <a:p>
            <a:endParaRPr lang="en-US"/>
          </a:p>
        </p:txBody>
      </p:sp>
      <p:sp>
        <p:nvSpPr>
          <p:cNvPr id="23" name="Freeform 23"/>
          <p:cNvSpPr/>
          <p:nvPr/>
        </p:nvSpPr>
        <p:spPr>
          <a:xfrm>
            <a:off x="13127121" y="2316123"/>
            <a:ext cx="1393574" cy="1817189"/>
          </a:xfrm>
          <a:custGeom>
            <a:avLst/>
            <a:gdLst/>
            <a:ahLst/>
            <a:cxnLst/>
            <a:rect l="l" t="t" r="r" b="b"/>
            <a:pathLst>
              <a:path w="1393574" h="1817189">
                <a:moveTo>
                  <a:pt x="0" y="0"/>
                </a:moveTo>
                <a:lnTo>
                  <a:pt x="1393575" y="0"/>
                </a:lnTo>
                <a:lnTo>
                  <a:pt x="1393575" y="1817190"/>
                </a:lnTo>
                <a:lnTo>
                  <a:pt x="0" y="1817190"/>
                </a:lnTo>
                <a:lnTo>
                  <a:pt x="0" y="0"/>
                </a:lnTo>
                <a:close/>
              </a:path>
            </a:pathLst>
          </a:custGeom>
          <a:blipFill>
            <a:blip r:embed="rId14"/>
            <a:stretch>
              <a:fillRect/>
            </a:stretch>
          </a:blipFill>
        </p:spPr>
        <p:txBody>
          <a:bodyPr/>
          <a:lstStyle/>
          <a:p>
            <a:endParaRPr lang="en-US"/>
          </a:p>
        </p:txBody>
      </p:sp>
      <p:sp>
        <p:nvSpPr>
          <p:cNvPr id="24" name="Freeform 24"/>
          <p:cNvSpPr/>
          <p:nvPr/>
        </p:nvSpPr>
        <p:spPr>
          <a:xfrm rot="5400000">
            <a:off x="12653885" y="2229034"/>
            <a:ext cx="2393436" cy="2018464"/>
          </a:xfrm>
          <a:custGeom>
            <a:avLst/>
            <a:gdLst/>
            <a:ahLst/>
            <a:cxnLst/>
            <a:rect l="l" t="t" r="r" b="b"/>
            <a:pathLst>
              <a:path w="2393436" h="2018464">
                <a:moveTo>
                  <a:pt x="0" y="0"/>
                </a:moveTo>
                <a:lnTo>
                  <a:pt x="2393436" y="0"/>
                </a:lnTo>
                <a:lnTo>
                  <a:pt x="2393436" y="2018464"/>
                </a:lnTo>
                <a:lnTo>
                  <a:pt x="0" y="2018464"/>
                </a:lnTo>
                <a:lnTo>
                  <a:pt x="0" y="0"/>
                </a:lnTo>
                <a:close/>
              </a:path>
            </a:pathLst>
          </a:custGeom>
          <a:blipFill>
            <a:blip r:embed="rId4"/>
            <a:stretch>
              <a:fillRect/>
            </a:stretch>
          </a:blipFill>
        </p:spPr>
        <p:txBody>
          <a:bodyPr/>
          <a:lstStyle/>
          <a:p>
            <a:endParaRPr lang="en-US"/>
          </a:p>
        </p:txBody>
      </p:sp>
      <p:sp>
        <p:nvSpPr>
          <p:cNvPr id="25" name="Freeform 25"/>
          <p:cNvSpPr/>
          <p:nvPr/>
        </p:nvSpPr>
        <p:spPr>
          <a:xfrm>
            <a:off x="13165221" y="4919308"/>
            <a:ext cx="1395695" cy="1905904"/>
          </a:xfrm>
          <a:custGeom>
            <a:avLst/>
            <a:gdLst/>
            <a:ahLst/>
            <a:cxnLst/>
            <a:rect l="l" t="t" r="r" b="b"/>
            <a:pathLst>
              <a:path w="1395695" h="1905904">
                <a:moveTo>
                  <a:pt x="0" y="0"/>
                </a:moveTo>
                <a:lnTo>
                  <a:pt x="1395696" y="0"/>
                </a:lnTo>
                <a:lnTo>
                  <a:pt x="1395696" y="1905904"/>
                </a:lnTo>
                <a:lnTo>
                  <a:pt x="0" y="1905904"/>
                </a:lnTo>
                <a:lnTo>
                  <a:pt x="0" y="0"/>
                </a:lnTo>
                <a:close/>
              </a:path>
            </a:pathLst>
          </a:custGeom>
          <a:blipFill>
            <a:blip r:embed="rId15"/>
            <a:stretch>
              <a:fillRect/>
            </a:stretch>
          </a:blipFill>
        </p:spPr>
        <p:txBody>
          <a:bodyPr/>
          <a:lstStyle/>
          <a:p>
            <a:endParaRPr lang="en-US"/>
          </a:p>
        </p:txBody>
      </p:sp>
      <p:sp>
        <p:nvSpPr>
          <p:cNvPr id="26" name="Freeform 26"/>
          <p:cNvSpPr/>
          <p:nvPr/>
        </p:nvSpPr>
        <p:spPr>
          <a:xfrm rot="5400000">
            <a:off x="12653885" y="4849077"/>
            <a:ext cx="2393436" cy="2018464"/>
          </a:xfrm>
          <a:custGeom>
            <a:avLst/>
            <a:gdLst/>
            <a:ahLst/>
            <a:cxnLst/>
            <a:rect l="l" t="t" r="r" b="b"/>
            <a:pathLst>
              <a:path w="2393436" h="2018464">
                <a:moveTo>
                  <a:pt x="0" y="0"/>
                </a:moveTo>
                <a:lnTo>
                  <a:pt x="2393436" y="0"/>
                </a:lnTo>
                <a:lnTo>
                  <a:pt x="2393436" y="2018465"/>
                </a:lnTo>
                <a:lnTo>
                  <a:pt x="0" y="2018465"/>
                </a:lnTo>
                <a:lnTo>
                  <a:pt x="0" y="0"/>
                </a:lnTo>
                <a:close/>
              </a:path>
            </a:pathLst>
          </a:custGeom>
          <a:blipFill>
            <a:blip r:embed="rId4"/>
            <a:stretch>
              <a:fillRect/>
            </a:stretch>
          </a:blipFill>
        </p:spPr>
        <p:txBody>
          <a:bodyPr/>
          <a:lstStyle/>
          <a:p>
            <a:endParaRPr lang="en-US"/>
          </a:p>
        </p:txBody>
      </p:sp>
      <p:sp>
        <p:nvSpPr>
          <p:cNvPr id="27" name="Freeform 27"/>
          <p:cNvSpPr/>
          <p:nvPr/>
        </p:nvSpPr>
        <p:spPr>
          <a:xfrm>
            <a:off x="15459911" y="2274682"/>
            <a:ext cx="1485064" cy="1961804"/>
          </a:xfrm>
          <a:custGeom>
            <a:avLst/>
            <a:gdLst/>
            <a:ahLst/>
            <a:cxnLst/>
            <a:rect l="l" t="t" r="r" b="b"/>
            <a:pathLst>
              <a:path w="1485064" h="1961804">
                <a:moveTo>
                  <a:pt x="0" y="0"/>
                </a:moveTo>
                <a:lnTo>
                  <a:pt x="1485064" y="0"/>
                </a:lnTo>
                <a:lnTo>
                  <a:pt x="1485064" y="1961804"/>
                </a:lnTo>
                <a:lnTo>
                  <a:pt x="0" y="1961804"/>
                </a:lnTo>
                <a:lnTo>
                  <a:pt x="0" y="0"/>
                </a:lnTo>
                <a:close/>
              </a:path>
            </a:pathLst>
          </a:custGeom>
          <a:blipFill>
            <a:blip r:embed="rId16"/>
            <a:stretch>
              <a:fillRect/>
            </a:stretch>
          </a:blipFill>
        </p:spPr>
        <p:txBody>
          <a:bodyPr/>
          <a:lstStyle/>
          <a:p>
            <a:endParaRPr lang="en-US"/>
          </a:p>
        </p:txBody>
      </p:sp>
      <p:sp>
        <p:nvSpPr>
          <p:cNvPr id="28" name="Freeform 28"/>
          <p:cNvSpPr/>
          <p:nvPr/>
        </p:nvSpPr>
        <p:spPr>
          <a:xfrm rot="5400000">
            <a:off x="14986675" y="2229034"/>
            <a:ext cx="2393436" cy="2018464"/>
          </a:xfrm>
          <a:custGeom>
            <a:avLst/>
            <a:gdLst/>
            <a:ahLst/>
            <a:cxnLst/>
            <a:rect l="l" t="t" r="r" b="b"/>
            <a:pathLst>
              <a:path w="2393436" h="2018464">
                <a:moveTo>
                  <a:pt x="0" y="0"/>
                </a:moveTo>
                <a:lnTo>
                  <a:pt x="2393436" y="0"/>
                </a:lnTo>
                <a:lnTo>
                  <a:pt x="2393436" y="2018464"/>
                </a:lnTo>
                <a:lnTo>
                  <a:pt x="0" y="2018464"/>
                </a:lnTo>
                <a:lnTo>
                  <a:pt x="0" y="0"/>
                </a:lnTo>
                <a:close/>
              </a:path>
            </a:pathLst>
          </a:custGeom>
          <a:blipFill>
            <a:blip r:embed="rId4"/>
            <a:stretch>
              <a:fillRect/>
            </a:stretch>
          </a:blipFill>
        </p:spPr>
        <p:txBody>
          <a:bodyPr/>
          <a:lstStyle/>
          <a:p>
            <a:endParaRPr lang="en-US"/>
          </a:p>
        </p:txBody>
      </p:sp>
      <p:sp>
        <p:nvSpPr>
          <p:cNvPr id="29" name="Freeform 29"/>
          <p:cNvSpPr/>
          <p:nvPr/>
        </p:nvSpPr>
        <p:spPr>
          <a:xfrm>
            <a:off x="15483723" y="4919308"/>
            <a:ext cx="1418389" cy="1845431"/>
          </a:xfrm>
          <a:custGeom>
            <a:avLst/>
            <a:gdLst/>
            <a:ahLst/>
            <a:cxnLst/>
            <a:rect l="l" t="t" r="r" b="b"/>
            <a:pathLst>
              <a:path w="1418389" h="1845431">
                <a:moveTo>
                  <a:pt x="0" y="0"/>
                </a:moveTo>
                <a:lnTo>
                  <a:pt x="1418389" y="0"/>
                </a:lnTo>
                <a:lnTo>
                  <a:pt x="1418389" y="1845431"/>
                </a:lnTo>
                <a:lnTo>
                  <a:pt x="0" y="1845431"/>
                </a:lnTo>
                <a:lnTo>
                  <a:pt x="0" y="0"/>
                </a:lnTo>
                <a:close/>
              </a:path>
            </a:pathLst>
          </a:custGeom>
          <a:blipFill>
            <a:blip r:embed="rId17"/>
            <a:stretch>
              <a:fillRect/>
            </a:stretch>
          </a:blipFill>
        </p:spPr>
        <p:txBody>
          <a:bodyPr/>
          <a:lstStyle/>
          <a:p>
            <a:endParaRPr lang="en-US"/>
          </a:p>
        </p:txBody>
      </p:sp>
      <p:sp>
        <p:nvSpPr>
          <p:cNvPr id="30" name="Freeform 30"/>
          <p:cNvSpPr/>
          <p:nvPr/>
        </p:nvSpPr>
        <p:spPr>
          <a:xfrm rot="5400000">
            <a:off x="14986675" y="4849077"/>
            <a:ext cx="2393436" cy="2018464"/>
          </a:xfrm>
          <a:custGeom>
            <a:avLst/>
            <a:gdLst/>
            <a:ahLst/>
            <a:cxnLst/>
            <a:rect l="l" t="t" r="r" b="b"/>
            <a:pathLst>
              <a:path w="2393436" h="2018464">
                <a:moveTo>
                  <a:pt x="0" y="0"/>
                </a:moveTo>
                <a:lnTo>
                  <a:pt x="2393436" y="0"/>
                </a:lnTo>
                <a:lnTo>
                  <a:pt x="2393436" y="2018465"/>
                </a:lnTo>
                <a:lnTo>
                  <a:pt x="0" y="2018465"/>
                </a:lnTo>
                <a:lnTo>
                  <a:pt x="0" y="0"/>
                </a:lnTo>
                <a:close/>
              </a:path>
            </a:pathLst>
          </a:custGeom>
          <a:blipFill>
            <a:blip r:embed="rId4"/>
            <a:stretch>
              <a:fillRect/>
            </a:stretch>
          </a:blipFill>
        </p:spPr>
        <p:txBody>
          <a:bodyPr/>
          <a:lstStyle/>
          <a:p>
            <a:endParaRPr lang="en-US"/>
          </a:p>
        </p:txBody>
      </p:sp>
      <p:sp>
        <p:nvSpPr>
          <p:cNvPr id="31" name="Freeform 31"/>
          <p:cNvSpPr/>
          <p:nvPr/>
        </p:nvSpPr>
        <p:spPr>
          <a:xfrm>
            <a:off x="15483723" y="8886613"/>
            <a:ext cx="2309367" cy="1318082"/>
          </a:xfrm>
          <a:custGeom>
            <a:avLst/>
            <a:gdLst/>
            <a:ahLst/>
            <a:cxnLst/>
            <a:rect l="l" t="t" r="r" b="b"/>
            <a:pathLst>
              <a:path w="2309367" h="1318082">
                <a:moveTo>
                  <a:pt x="0" y="0"/>
                </a:moveTo>
                <a:lnTo>
                  <a:pt x="2309367" y="0"/>
                </a:lnTo>
                <a:lnTo>
                  <a:pt x="2309367" y="1318082"/>
                </a:lnTo>
                <a:lnTo>
                  <a:pt x="0" y="1318082"/>
                </a:lnTo>
                <a:lnTo>
                  <a:pt x="0" y="0"/>
                </a:lnTo>
                <a:close/>
              </a:path>
            </a:pathLst>
          </a:custGeom>
          <a:blipFill>
            <a:blip r:embed="rId18"/>
            <a:stretch>
              <a:fillRect/>
            </a:stretch>
          </a:blipFill>
        </p:spPr>
        <p:txBody>
          <a:bodyPr/>
          <a:lstStyle/>
          <a:p>
            <a:endParaRPr lang="en-US"/>
          </a:p>
        </p:txBody>
      </p:sp>
      <p:sp>
        <p:nvSpPr>
          <p:cNvPr id="32" name="TextBox 32"/>
          <p:cNvSpPr txBox="1"/>
          <p:nvPr/>
        </p:nvSpPr>
        <p:spPr>
          <a:xfrm>
            <a:off x="3513385" y="7312202"/>
            <a:ext cx="11343279" cy="1631560"/>
          </a:xfrm>
          <a:prstGeom prst="rect">
            <a:avLst/>
          </a:prstGeom>
        </p:spPr>
        <p:txBody>
          <a:bodyPr lIns="0" tIns="0" rIns="0" bIns="0" rtlCol="0" anchor="t">
            <a:spAutoFit/>
          </a:bodyPr>
          <a:lstStyle/>
          <a:p>
            <a:pPr algn="ctr">
              <a:lnSpc>
                <a:spcPts val="12737"/>
              </a:lnSpc>
            </a:pPr>
            <a:r>
              <a:rPr lang="en-US" sz="10980">
                <a:solidFill>
                  <a:srgbClr val="1F222B"/>
                </a:solidFill>
                <a:latin typeface="Nickainley"/>
                <a:ea typeface="Nickainley"/>
                <a:cs typeface="Nickainley"/>
                <a:sym typeface="Nickainley"/>
              </a:rPr>
              <a:t>Thank you for coming!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a:off x="3759564" y="1916937"/>
            <a:ext cx="10749821" cy="7533647"/>
            <a:chOff x="0" y="0"/>
            <a:chExt cx="14333095" cy="10044863"/>
          </a:xfrm>
        </p:grpSpPr>
        <p:grpSp>
          <p:nvGrpSpPr>
            <p:cNvPr id="3" name="Group 3"/>
            <p:cNvGrpSpPr/>
            <p:nvPr/>
          </p:nvGrpSpPr>
          <p:grpSpPr>
            <a:xfrm>
              <a:off x="0" y="0"/>
              <a:ext cx="14251169" cy="2314213"/>
              <a:chOff x="0" y="0"/>
              <a:chExt cx="6314204" cy="1025348"/>
            </a:xfrm>
          </p:grpSpPr>
          <p:sp>
            <p:nvSpPr>
              <p:cNvPr id="4" name="Freeform 4"/>
              <p:cNvSpPr/>
              <p:nvPr/>
            </p:nvSpPr>
            <p:spPr>
              <a:xfrm>
                <a:off x="0" y="0"/>
                <a:ext cx="6314205" cy="1025348"/>
              </a:xfrm>
              <a:custGeom>
                <a:avLst/>
                <a:gdLst/>
                <a:ahLst/>
                <a:cxnLst/>
                <a:rect l="l" t="t" r="r" b="b"/>
                <a:pathLst>
                  <a:path w="6314205" h="1025348">
                    <a:moveTo>
                      <a:pt x="6048775" y="0"/>
                    </a:moveTo>
                    <a:lnTo>
                      <a:pt x="265430" y="0"/>
                    </a:lnTo>
                    <a:cubicBezTo>
                      <a:pt x="265430" y="146050"/>
                      <a:pt x="147320" y="265430"/>
                      <a:pt x="0" y="265430"/>
                    </a:cubicBezTo>
                    <a:lnTo>
                      <a:pt x="0" y="759918"/>
                    </a:lnTo>
                    <a:cubicBezTo>
                      <a:pt x="146050" y="759918"/>
                      <a:pt x="265430" y="878028"/>
                      <a:pt x="265430" y="1025348"/>
                    </a:cubicBezTo>
                    <a:lnTo>
                      <a:pt x="6048775" y="1025348"/>
                    </a:lnTo>
                    <a:cubicBezTo>
                      <a:pt x="6048775" y="879298"/>
                      <a:pt x="6166884" y="759918"/>
                      <a:pt x="6314205" y="759918"/>
                    </a:cubicBezTo>
                    <a:lnTo>
                      <a:pt x="6314205" y="265430"/>
                    </a:lnTo>
                    <a:cubicBezTo>
                      <a:pt x="6168155" y="265430"/>
                      <a:pt x="6048775" y="147320"/>
                      <a:pt x="6048775" y="0"/>
                    </a:cubicBezTo>
                    <a:close/>
                  </a:path>
                </a:pathLst>
              </a:custGeom>
              <a:solidFill>
                <a:srgbClr val="FDFAF0"/>
              </a:solidFill>
            </p:spPr>
            <p:txBody>
              <a:bodyPr/>
              <a:lstStyle/>
              <a:p>
                <a:endParaRPr lang="en-US"/>
              </a:p>
            </p:txBody>
          </p:sp>
        </p:grpSp>
        <p:sp>
          <p:nvSpPr>
            <p:cNvPr id="5" name="TextBox 5"/>
            <p:cNvSpPr txBox="1"/>
            <p:nvPr/>
          </p:nvSpPr>
          <p:spPr>
            <a:xfrm>
              <a:off x="645384" y="348775"/>
              <a:ext cx="12960401" cy="1664287"/>
            </a:xfrm>
            <a:prstGeom prst="rect">
              <a:avLst/>
            </a:prstGeom>
          </p:spPr>
          <p:txBody>
            <a:bodyPr lIns="0" tIns="0" rIns="0" bIns="0" rtlCol="0" anchor="t">
              <a:spAutoFit/>
            </a:bodyPr>
            <a:lstStyle/>
            <a:p>
              <a:pPr algn="just">
                <a:lnSpc>
                  <a:spcPts val="3239"/>
                </a:lnSpc>
              </a:pPr>
              <a:r>
                <a:rPr lang="en-US" sz="3175">
                  <a:solidFill>
                    <a:srgbClr val="1F222B"/>
                  </a:solidFill>
                  <a:latin typeface="Glacial Indifference"/>
                  <a:ea typeface="Glacial Indifference"/>
                  <a:cs typeface="Glacial Indifference"/>
                  <a:sym typeface="Glacial Indifference"/>
                </a:rPr>
                <a:t>Founded in 1969, PTA Reflections is known as our oldest and largest national student recognition program in the arts.</a:t>
              </a:r>
            </a:p>
          </p:txBody>
        </p:sp>
        <p:grpSp>
          <p:nvGrpSpPr>
            <p:cNvPr id="6" name="Group 6"/>
            <p:cNvGrpSpPr/>
            <p:nvPr/>
          </p:nvGrpSpPr>
          <p:grpSpPr>
            <a:xfrm>
              <a:off x="0" y="2571694"/>
              <a:ext cx="14251169" cy="2314213"/>
              <a:chOff x="0" y="0"/>
              <a:chExt cx="6314204" cy="1025348"/>
            </a:xfrm>
          </p:grpSpPr>
          <p:sp>
            <p:nvSpPr>
              <p:cNvPr id="7" name="Freeform 7"/>
              <p:cNvSpPr/>
              <p:nvPr/>
            </p:nvSpPr>
            <p:spPr>
              <a:xfrm>
                <a:off x="0" y="0"/>
                <a:ext cx="6314205" cy="1025348"/>
              </a:xfrm>
              <a:custGeom>
                <a:avLst/>
                <a:gdLst/>
                <a:ahLst/>
                <a:cxnLst/>
                <a:rect l="l" t="t" r="r" b="b"/>
                <a:pathLst>
                  <a:path w="6314205" h="1025348">
                    <a:moveTo>
                      <a:pt x="6048775" y="0"/>
                    </a:moveTo>
                    <a:lnTo>
                      <a:pt x="265430" y="0"/>
                    </a:lnTo>
                    <a:cubicBezTo>
                      <a:pt x="265430" y="146050"/>
                      <a:pt x="147320" y="265430"/>
                      <a:pt x="0" y="265430"/>
                    </a:cubicBezTo>
                    <a:lnTo>
                      <a:pt x="0" y="759918"/>
                    </a:lnTo>
                    <a:cubicBezTo>
                      <a:pt x="146050" y="759918"/>
                      <a:pt x="265430" y="878028"/>
                      <a:pt x="265430" y="1025348"/>
                    </a:cubicBezTo>
                    <a:lnTo>
                      <a:pt x="6048775" y="1025348"/>
                    </a:lnTo>
                    <a:cubicBezTo>
                      <a:pt x="6048775" y="879298"/>
                      <a:pt x="6166884" y="759918"/>
                      <a:pt x="6314205" y="759918"/>
                    </a:cubicBezTo>
                    <a:lnTo>
                      <a:pt x="6314205" y="265430"/>
                    </a:lnTo>
                    <a:cubicBezTo>
                      <a:pt x="6168155" y="265430"/>
                      <a:pt x="6048775" y="147320"/>
                      <a:pt x="6048775" y="0"/>
                    </a:cubicBezTo>
                    <a:close/>
                  </a:path>
                </a:pathLst>
              </a:custGeom>
              <a:solidFill>
                <a:srgbClr val="FDFAF0"/>
              </a:solidFill>
            </p:spPr>
            <p:txBody>
              <a:bodyPr/>
              <a:lstStyle/>
              <a:p>
                <a:endParaRPr lang="en-US"/>
              </a:p>
            </p:txBody>
          </p:sp>
        </p:grpSp>
        <p:grpSp>
          <p:nvGrpSpPr>
            <p:cNvPr id="8" name="Group 8"/>
            <p:cNvGrpSpPr/>
            <p:nvPr/>
          </p:nvGrpSpPr>
          <p:grpSpPr>
            <a:xfrm>
              <a:off x="0" y="5143388"/>
              <a:ext cx="14251169" cy="2293114"/>
              <a:chOff x="0" y="0"/>
              <a:chExt cx="6314204" cy="1016000"/>
            </a:xfrm>
          </p:grpSpPr>
          <p:sp>
            <p:nvSpPr>
              <p:cNvPr id="9" name="Freeform 9"/>
              <p:cNvSpPr/>
              <p:nvPr/>
            </p:nvSpPr>
            <p:spPr>
              <a:xfrm>
                <a:off x="0" y="0"/>
                <a:ext cx="6314205" cy="1016000"/>
              </a:xfrm>
              <a:custGeom>
                <a:avLst/>
                <a:gdLst/>
                <a:ahLst/>
                <a:cxnLst/>
                <a:rect l="l" t="t" r="r" b="b"/>
                <a:pathLst>
                  <a:path w="6314205" h="1016000">
                    <a:moveTo>
                      <a:pt x="6048775" y="0"/>
                    </a:moveTo>
                    <a:lnTo>
                      <a:pt x="265430" y="0"/>
                    </a:lnTo>
                    <a:cubicBezTo>
                      <a:pt x="265430" y="146050"/>
                      <a:pt x="147320" y="265430"/>
                      <a:pt x="0" y="265430"/>
                    </a:cubicBezTo>
                    <a:lnTo>
                      <a:pt x="0" y="750570"/>
                    </a:lnTo>
                    <a:cubicBezTo>
                      <a:pt x="146050" y="750570"/>
                      <a:pt x="265430" y="868680"/>
                      <a:pt x="265430" y="1016000"/>
                    </a:cubicBezTo>
                    <a:lnTo>
                      <a:pt x="6048775" y="1016000"/>
                    </a:lnTo>
                    <a:cubicBezTo>
                      <a:pt x="6048775" y="869950"/>
                      <a:pt x="6166884" y="750570"/>
                      <a:pt x="6314205" y="750570"/>
                    </a:cubicBezTo>
                    <a:lnTo>
                      <a:pt x="6314205" y="265430"/>
                    </a:lnTo>
                    <a:cubicBezTo>
                      <a:pt x="6168155" y="265430"/>
                      <a:pt x="6048775" y="147320"/>
                      <a:pt x="6048775" y="0"/>
                    </a:cubicBezTo>
                    <a:close/>
                  </a:path>
                </a:pathLst>
              </a:custGeom>
              <a:solidFill>
                <a:srgbClr val="FDFAF0"/>
              </a:solidFill>
            </p:spPr>
            <p:txBody>
              <a:bodyPr/>
              <a:lstStyle/>
              <a:p>
                <a:endParaRPr lang="en-US"/>
              </a:p>
            </p:txBody>
          </p:sp>
        </p:grpSp>
        <p:grpSp>
          <p:nvGrpSpPr>
            <p:cNvPr id="10" name="Group 10"/>
            <p:cNvGrpSpPr/>
            <p:nvPr/>
          </p:nvGrpSpPr>
          <p:grpSpPr>
            <a:xfrm>
              <a:off x="81926" y="7693983"/>
              <a:ext cx="14251169" cy="2350880"/>
              <a:chOff x="0" y="0"/>
              <a:chExt cx="6314204" cy="1041594"/>
            </a:xfrm>
          </p:grpSpPr>
          <p:sp>
            <p:nvSpPr>
              <p:cNvPr id="11" name="Freeform 11"/>
              <p:cNvSpPr/>
              <p:nvPr/>
            </p:nvSpPr>
            <p:spPr>
              <a:xfrm>
                <a:off x="0" y="0"/>
                <a:ext cx="6314205" cy="1041594"/>
              </a:xfrm>
              <a:custGeom>
                <a:avLst/>
                <a:gdLst/>
                <a:ahLst/>
                <a:cxnLst/>
                <a:rect l="l" t="t" r="r" b="b"/>
                <a:pathLst>
                  <a:path w="6314205" h="1041594">
                    <a:moveTo>
                      <a:pt x="6048775" y="0"/>
                    </a:moveTo>
                    <a:lnTo>
                      <a:pt x="265430" y="0"/>
                    </a:lnTo>
                    <a:cubicBezTo>
                      <a:pt x="265430" y="146050"/>
                      <a:pt x="147320" y="265430"/>
                      <a:pt x="0" y="265430"/>
                    </a:cubicBezTo>
                    <a:lnTo>
                      <a:pt x="0" y="776164"/>
                    </a:lnTo>
                    <a:cubicBezTo>
                      <a:pt x="146050" y="776164"/>
                      <a:pt x="265430" y="894274"/>
                      <a:pt x="265430" y="1041594"/>
                    </a:cubicBezTo>
                    <a:lnTo>
                      <a:pt x="6048775" y="1041594"/>
                    </a:lnTo>
                    <a:cubicBezTo>
                      <a:pt x="6048775" y="895544"/>
                      <a:pt x="6166884" y="776164"/>
                      <a:pt x="6314205" y="776164"/>
                    </a:cubicBezTo>
                    <a:lnTo>
                      <a:pt x="6314205" y="265430"/>
                    </a:lnTo>
                    <a:cubicBezTo>
                      <a:pt x="6168155" y="265430"/>
                      <a:pt x="6048775" y="147320"/>
                      <a:pt x="6048775" y="0"/>
                    </a:cubicBezTo>
                    <a:close/>
                  </a:path>
                </a:pathLst>
              </a:custGeom>
              <a:solidFill>
                <a:srgbClr val="FDFAF0"/>
              </a:solidFill>
            </p:spPr>
            <p:txBody>
              <a:bodyPr/>
              <a:lstStyle/>
              <a:p>
                <a:endParaRPr lang="en-US"/>
              </a:p>
            </p:txBody>
          </p:sp>
        </p:grpSp>
        <p:sp>
          <p:nvSpPr>
            <p:cNvPr id="12" name="TextBox 12"/>
            <p:cNvSpPr txBox="1"/>
            <p:nvPr/>
          </p:nvSpPr>
          <p:spPr>
            <a:xfrm>
              <a:off x="668791" y="2791729"/>
              <a:ext cx="12960401" cy="1664287"/>
            </a:xfrm>
            <a:prstGeom prst="rect">
              <a:avLst/>
            </a:prstGeom>
          </p:spPr>
          <p:txBody>
            <a:bodyPr lIns="0" tIns="0" rIns="0" bIns="0" rtlCol="0" anchor="t">
              <a:spAutoFit/>
            </a:bodyPr>
            <a:lstStyle/>
            <a:p>
              <a:pPr algn="just">
                <a:lnSpc>
                  <a:spcPts val="3239"/>
                </a:lnSpc>
              </a:pPr>
              <a:r>
                <a:rPr lang="en-US" sz="3175">
                  <a:solidFill>
                    <a:srgbClr val="1F222B"/>
                  </a:solidFill>
                  <a:latin typeface="Glacial Indifference"/>
                  <a:ea typeface="Glacial Indifference"/>
                  <a:cs typeface="Glacial Indifference"/>
                  <a:sym typeface="Glacial Indifference"/>
                </a:rPr>
                <a:t>The program encourages children to reflect on a common theme and create original artwork in literature, visual and performing arts.</a:t>
              </a:r>
            </a:p>
          </p:txBody>
        </p:sp>
        <p:sp>
          <p:nvSpPr>
            <p:cNvPr id="13" name="TextBox 13"/>
            <p:cNvSpPr txBox="1"/>
            <p:nvPr/>
          </p:nvSpPr>
          <p:spPr>
            <a:xfrm>
              <a:off x="645384" y="5413383"/>
              <a:ext cx="12960401" cy="1664287"/>
            </a:xfrm>
            <a:prstGeom prst="rect">
              <a:avLst/>
            </a:prstGeom>
          </p:spPr>
          <p:txBody>
            <a:bodyPr lIns="0" tIns="0" rIns="0" bIns="0" rtlCol="0" anchor="t">
              <a:spAutoFit/>
            </a:bodyPr>
            <a:lstStyle/>
            <a:p>
              <a:pPr algn="just">
                <a:lnSpc>
                  <a:spcPts val="3239"/>
                </a:lnSpc>
              </a:pPr>
              <a:r>
                <a:rPr lang="en-US" sz="3175">
                  <a:solidFill>
                    <a:srgbClr val="1F222B"/>
                  </a:solidFill>
                  <a:latin typeface="Glacial Indifference"/>
                  <a:ea typeface="Glacial Indifference"/>
                  <a:cs typeface="Glacial Indifference"/>
                  <a:sym typeface="Glacial Indifference"/>
                </a:rPr>
                <a:t>Each year, PTAs engage over 300,000 students and their families in Arts Education, and is a valuable tool for strengthening school-community partnerships. </a:t>
              </a:r>
            </a:p>
          </p:txBody>
        </p:sp>
        <p:sp>
          <p:nvSpPr>
            <p:cNvPr id="14" name="TextBox 14"/>
            <p:cNvSpPr txBox="1"/>
            <p:nvPr/>
          </p:nvSpPr>
          <p:spPr>
            <a:xfrm>
              <a:off x="727310" y="8025980"/>
              <a:ext cx="12960401" cy="1664287"/>
            </a:xfrm>
            <a:prstGeom prst="rect">
              <a:avLst/>
            </a:prstGeom>
          </p:spPr>
          <p:txBody>
            <a:bodyPr lIns="0" tIns="0" rIns="0" bIns="0" rtlCol="0" anchor="t">
              <a:spAutoFit/>
            </a:bodyPr>
            <a:lstStyle/>
            <a:p>
              <a:pPr algn="just">
                <a:lnSpc>
                  <a:spcPts val="3239"/>
                </a:lnSpc>
              </a:pPr>
              <a:r>
                <a:rPr lang="en-US" sz="3175">
                  <a:solidFill>
                    <a:srgbClr val="1F222B"/>
                  </a:solidFill>
                  <a:latin typeface="Glacial Indifference"/>
                  <a:ea typeface="Glacial Indifference"/>
                  <a:cs typeface="Glacial Indifference"/>
                  <a:sym typeface="Glacial Indifference"/>
                </a:rPr>
                <a:t>Participation in arts programs, like PTA Reflections, plays a critical role in students’ success by leveling playfields and developing students holistically. </a:t>
              </a:r>
            </a:p>
          </p:txBody>
        </p:sp>
      </p:grpSp>
      <p:sp>
        <p:nvSpPr>
          <p:cNvPr id="15" name="Freeform 15"/>
          <p:cNvSpPr/>
          <p:nvPr/>
        </p:nvSpPr>
        <p:spPr>
          <a:xfrm>
            <a:off x="872069" y="2396225"/>
            <a:ext cx="2081103" cy="2652495"/>
          </a:xfrm>
          <a:custGeom>
            <a:avLst/>
            <a:gdLst/>
            <a:ahLst/>
            <a:cxnLst/>
            <a:rect l="l" t="t" r="r" b="b"/>
            <a:pathLst>
              <a:path w="2081103" h="2652495">
                <a:moveTo>
                  <a:pt x="0" y="0"/>
                </a:moveTo>
                <a:lnTo>
                  <a:pt x="2081104" y="0"/>
                </a:lnTo>
                <a:lnTo>
                  <a:pt x="2081104" y="2652495"/>
                </a:lnTo>
                <a:lnTo>
                  <a:pt x="0" y="2652495"/>
                </a:lnTo>
                <a:lnTo>
                  <a:pt x="0" y="0"/>
                </a:lnTo>
                <a:close/>
              </a:path>
            </a:pathLst>
          </a:custGeom>
          <a:blipFill>
            <a:blip r:embed="rId2"/>
            <a:stretch>
              <a:fillRect/>
            </a:stretch>
          </a:blipFill>
        </p:spPr>
        <p:txBody>
          <a:bodyPr/>
          <a:lstStyle/>
          <a:p>
            <a:endParaRPr lang="en-US"/>
          </a:p>
        </p:txBody>
      </p:sp>
      <p:sp>
        <p:nvSpPr>
          <p:cNvPr id="16" name="Freeform 16"/>
          <p:cNvSpPr/>
          <p:nvPr/>
        </p:nvSpPr>
        <p:spPr>
          <a:xfrm rot="5400000">
            <a:off x="197645" y="2313354"/>
            <a:ext cx="3438621" cy="2818236"/>
          </a:xfrm>
          <a:custGeom>
            <a:avLst/>
            <a:gdLst/>
            <a:ahLst/>
            <a:cxnLst/>
            <a:rect l="l" t="t" r="r" b="b"/>
            <a:pathLst>
              <a:path w="3438621" h="2818236">
                <a:moveTo>
                  <a:pt x="0" y="0"/>
                </a:moveTo>
                <a:lnTo>
                  <a:pt x="3438620" y="0"/>
                </a:lnTo>
                <a:lnTo>
                  <a:pt x="3438620" y="2818237"/>
                </a:lnTo>
                <a:lnTo>
                  <a:pt x="0" y="2818237"/>
                </a:lnTo>
                <a:lnTo>
                  <a:pt x="0" y="0"/>
                </a:lnTo>
                <a:close/>
              </a:path>
            </a:pathLst>
          </a:custGeom>
          <a:blipFill>
            <a:blip r:embed="rId3"/>
            <a:stretch>
              <a:fillRect/>
            </a:stretch>
          </a:blipFill>
        </p:spPr>
        <p:txBody>
          <a:bodyPr/>
          <a:lstStyle/>
          <a:p>
            <a:endParaRPr lang="en-US"/>
          </a:p>
        </p:txBody>
      </p:sp>
      <p:sp>
        <p:nvSpPr>
          <p:cNvPr id="17" name="Freeform 17"/>
          <p:cNvSpPr/>
          <p:nvPr/>
        </p:nvSpPr>
        <p:spPr>
          <a:xfrm>
            <a:off x="909069" y="5747758"/>
            <a:ext cx="2145646" cy="3109828"/>
          </a:xfrm>
          <a:custGeom>
            <a:avLst/>
            <a:gdLst/>
            <a:ahLst/>
            <a:cxnLst/>
            <a:rect l="l" t="t" r="r" b="b"/>
            <a:pathLst>
              <a:path w="2145646" h="3109828">
                <a:moveTo>
                  <a:pt x="0" y="0"/>
                </a:moveTo>
                <a:lnTo>
                  <a:pt x="2145645" y="0"/>
                </a:lnTo>
                <a:lnTo>
                  <a:pt x="2145645" y="3109828"/>
                </a:lnTo>
                <a:lnTo>
                  <a:pt x="0" y="3109828"/>
                </a:lnTo>
                <a:lnTo>
                  <a:pt x="0" y="0"/>
                </a:lnTo>
                <a:close/>
              </a:path>
            </a:pathLst>
          </a:custGeom>
          <a:blipFill>
            <a:blip r:embed="rId4"/>
            <a:stretch>
              <a:fillRect l="-16769" t="-12161" r="-16769" b="-12416"/>
            </a:stretch>
          </a:blipFill>
        </p:spPr>
        <p:txBody>
          <a:bodyPr/>
          <a:lstStyle/>
          <a:p>
            <a:endParaRPr lang="en-US"/>
          </a:p>
        </p:txBody>
      </p:sp>
      <p:sp>
        <p:nvSpPr>
          <p:cNvPr id="18" name="Freeform 18"/>
          <p:cNvSpPr/>
          <p:nvPr/>
        </p:nvSpPr>
        <p:spPr>
          <a:xfrm rot="5400000">
            <a:off x="197645" y="5973178"/>
            <a:ext cx="3438621" cy="2818236"/>
          </a:xfrm>
          <a:custGeom>
            <a:avLst/>
            <a:gdLst/>
            <a:ahLst/>
            <a:cxnLst/>
            <a:rect l="l" t="t" r="r" b="b"/>
            <a:pathLst>
              <a:path w="3438621" h="2818236">
                <a:moveTo>
                  <a:pt x="0" y="0"/>
                </a:moveTo>
                <a:lnTo>
                  <a:pt x="3438620" y="0"/>
                </a:lnTo>
                <a:lnTo>
                  <a:pt x="3438620" y="2818236"/>
                </a:lnTo>
                <a:lnTo>
                  <a:pt x="0" y="2818236"/>
                </a:lnTo>
                <a:lnTo>
                  <a:pt x="0" y="0"/>
                </a:lnTo>
                <a:close/>
              </a:path>
            </a:pathLst>
          </a:custGeom>
          <a:blipFill>
            <a:blip r:embed="rId3"/>
            <a:stretch>
              <a:fillRect/>
            </a:stretch>
          </a:blipFill>
        </p:spPr>
        <p:txBody>
          <a:bodyPr/>
          <a:lstStyle/>
          <a:p>
            <a:endParaRPr lang="en-US"/>
          </a:p>
        </p:txBody>
      </p:sp>
      <p:sp>
        <p:nvSpPr>
          <p:cNvPr id="19" name="Freeform 19"/>
          <p:cNvSpPr/>
          <p:nvPr/>
        </p:nvSpPr>
        <p:spPr>
          <a:xfrm>
            <a:off x="15076356" y="2157886"/>
            <a:ext cx="2430594" cy="3129173"/>
          </a:xfrm>
          <a:custGeom>
            <a:avLst/>
            <a:gdLst/>
            <a:ahLst/>
            <a:cxnLst/>
            <a:rect l="l" t="t" r="r" b="b"/>
            <a:pathLst>
              <a:path w="2430594" h="3129173">
                <a:moveTo>
                  <a:pt x="0" y="0"/>
                </a:moveTo>
                <a:lnTo>
                  <a:pt x="2430594" y="0"/>
                </a:lnTo>
                <a:lnTo>
                  <a:pt x="2430594" y="3129173"/>
                </a:lnTo>
                <a:lnTo>
                  <a:pt x="0" y="3129173"/>
                </a:lnTo>
                <a:lnTo>
                  <a:pt x="0" y="0"/>
                </a:lnTo>
                <a:close/>
              </a:path>
            </a:pathLst>
          </a:custGeom>
          <a:blipFill>
            <a:blip r:embed="rId5"/>
            <a:stretch>
              <a:fillRect/>
            </a:stretch>
          </a:blipFill>
        </p:spPr>
        <p:txBody>
          <a:bodyPr/>
          <a:lstStyle/>
          <a:p>
            <a:endParaRPr lang="en-US"/>
          </a:p>
        </p:txBody>
      </p:sp>
      <p:sp>
        <p:nvSpPr>
          <p:cNvPr id="20" name="Freeform 20"/>
          <p:cNvSpPr/>
          <p:nvPr/>
        </p:nvSpPr>
        <p:spPr>
          <a:xfrm rot="5400000">
            <a:off x="14572343" y="2350954"/>
            <a:ext cx="3438621" cy="2818236"/>
          </a:xfrm>
          <a:custGeom>
            <a:avLst/>
            <a:gdLst/>
            <a:ahLst/>
            <a:cxnLst/>
            <a:rect l="l" t="t" r="r" b="b"/>
            <a:pathLst>
              <a:path w="3438621" h="2818236">
                <a:moveTo>
                  <a:pt x="0" y="0"/>
                </a:moveTo>
                <a:lnTo>
                  <a:pt x="3438621" y="0"/>
                </a:lnTo>
                <a:lnTo>
                  <a:pt x="3438621" y="2818237"/>
                </a:lnTo>
                <a:lnTo>
                  <a:pt x="0" y="2818237"/>
                </a:lnTo>
                <a:lnTo>
                  <a:pt x="0" y="0"/>
                </a:lnTo>
                <a:close/>
              </a:path>
            </a:pathLst>
          </a:custGeom>
          <a:blipFill>
            <a:blip r:embed="rId3"/>
            <a:stretch>
              <a:fillRect/>
            </a:stretch>
          </a:blipFill>
        </p:spPr>
        <p:txBody>
          <a:bodyPr/>
          <a:lstStyle/>
          <a:p>
            <a:endParaRPr lang="en-US"/>
          </a:p>
        </p:txBody>
      </p:sp>
      <p:sp>
        <p:nvSpPr>
          <p:cNvPr id="21" name="Freeform 21"/>
          <p:cNvSpPr/>
          <p:nvPr/>
        </p:nvSpPr>
        <p:spPr>
          <a:xfrm>
            <a:off x="15216348" y="5948555"/>
            <a:ext cx="2150611" cy="2867481"/>
          </a:xfrm>
          <a:custGeom>
            <a:avLst/>
            <a:gdLst/>
            <a:ahLst/>
            <a:cxnLst/>
            <a:rect l="l" t="t" r="r" b="b"/>
            <a:pathLst>
              <a:path w="2150611" h="2867481">
                <a:moveTo>
                  <a:pt x="0" y="0"/>
                </a:moveTo>
                <a:lnTo>
                  <a:pt x="2150610" y="0"/>
                </a:lnTo>
                <a:lnTo>
                  <a:pt x="2150610" y="2867481"/>
                </a:lnTo>
                <a:lnTo>
                  <a:pt x="0" y="2867481"/>
                </a:lnTo>
                <a:lnTo>
                  <a:pt x="0" y="0"/>
                </a:lnTo>
                <a:close/>
              </a:path>
            </a:pathLst>
          </a:custGeom>
          <a:blipFill>
            <a:blip r:embed="rId6"/>
            <a:stretch>
              <a:fillRect/>
            </a:stretch>
          </a:blipFill>
        </p:spPr>
        <p:txBody>
          <a:bodyPr/>
          <a:lstStyle/>
          <a:p>
            <a:endParaRPr lang="en-US"/>
          </a:p>
        </p:txBody>
      </p:sp>
      <p:sp>
        <p:nvSpPr>
          <p:cNvPr id="22" name="Freeform 22"/>
          <p:cNvSpPr/>
          <p:nvPr/>
        </p:nvSpPr>
        <p:spPr>
          <a:xfrm rot="5400000">
            <a:off x="14572343" y="5993953"/>
            <a:ext cx="3438621" cy="2818236"/>
          </a:xfrm>
          <a:custGeom>
            <a:avLst/>
            <a:gdLst/>
            <a:ahLst/>
            <a:cxnLst/>
            <a:rect l="l" t="t" r="r" b="b"/>
            <a:pathLst>
              <a:path w="3438621" h="2818236">
                <a:moveTo>
                  <a:pt x="0" y="0"/>
                </a:moveTo>
                <a:lnTo>
                  <a:pt x="3438621" y="0"/>
                </a:lnTo>
                <a:lnTo>
                  <a:pt x="3438621" y="2818236"/>
                </a:lnTo>
                <a:lnTo>
                  <a:pt x="0" y="2818236"/>
                </a:lnTo>
                <a:lnTo>
                  <a:pt x="0" y="0"/>
                </a:lnTo>
                <a:close/>
              </a:path>
            </a:pathLst>
          </a:custGeom>
          <a:blipFill>
            <a:blip r:embed="rId3"/>
            <a:stretch>
              <a:fillRect/>
            </a:stretch>
          </a:blipFill>
        </p:spPr>
        <p:txBody>
          <a:bodyPr/>
          <a:lstStyle/>
          <a:p>
            <a:endParaRPr lang="en-US"/>
          </a:p>
        </p:txBody>
      </p:sp>
      <p:sp>
        <p:nvSpPr>
          <p:cNvPr id="23" name="TextBox 23"/>
          <p:cNvSpPr txBox="1"/>
          <p:nvPr/>
        </p:nvSpPr>
        <p:spPr>
          <a:xfrm>
            <a:off x="762000" y="501812"/>
            <a:ext cx="16744950" cy="996467"/>
          </a:xfrm>
          <a:prstGeom prst="rect">
            <a:avLst/>
          </a:prstGeom>
        </p:spPr>
        <p:txBody>
          <a:bodyPr lIns="0" tIns="0" rIns="0" bIns="0" rtlCol="0" anchor="t">
            <a:spAutoFit/>
          </a:bodyPr>
          <a:lstStyle/>
          <a:p>
            <a:pPr algn="ctr">
              <a:lnSpc>
                <a:spcPts val="7864"/>
              </a:lnSpc>
            </a:pPr>
            <a:r>
              <a:rPr lang="en-US" sz="6780" b="1">
                <a:solidFill>
                  <a:srgbClr val="FDFAF0"/>
                </a:solidFill>
                <a:latin typeface="Playfair Display Heavy"/>
                <a:ea typeface="Playfair Display Heavy"/>
                <a:cs typeface="Playfair Display Heavy"/>
                <a:sym typeface="Playfair Display Heavy"/>
              </a:rPr>
              <a:t>FOUR FACTS ABOUT REFLECTIONS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sp>
        <p:nvSpPr>
          <p:cNvPr id="2" name="TextBox 2"/>
          <p:cNvSpPr txBox="1"/>
          <p:nvPr/>
        </p:nvSpPr>
        <p:spPr>
          <a:xfrm>
            <a:off x="3679613" y="8300381"/>
            <a:ext cx="10547773" cy="1345608"/>
          </a:xfrm>
          <a:prstGeom prst="rect">
            <a:avLst/>
          </a:prstGeom>
        </p:spPr>
        <p:txBody>
          <a:bodyPr lIns="0" tIns="0" rIns="0" bIns="0" rtlCol="0" anchor="t">
            <a:spAutoFit/>
          </a:bodyPr>
          <a:lstStyle/>
          <a:p>
            <a:pPr algn="just">
              <a:lnSpc>
                <a:spcPts val="3515"/>
              </a:lnSpc>
            </a:pPr>
            <a:r>
              <a:rPr lang="en-US" sz="3446">
                <a:solidFill>
                  <a:srgbClr val="1F222B"/>
                </a:solidFill>
                <a:latin typeface="Glacial Indifference"/>
                <a:ea typeface="Glacial Indifference"/>
                <a:cs typeface="Glacial Indifference"/>
                <a:sym typeface="Glacial Indifference"/>
              </a:rPr>
              <a:t>Participation in arts programs, like PTA Reflections, plays a critical role in students’ success by leveling playfields and developing students holistically. </a:t>
            </a:r>
          </a:p>
        </p:txBody>
      </p:sp>
      <p:grpSp>
        <p:nvGrpSpPr>
          <p:cNvPr id="3" name="Group 3"/>
          <p:cNvGrpSpPr/>
          <p:nvPr/>
        </p:nvGrpSpPr>
        <p:grpSpPr>
          <a:xfrm>
            <a:off x="1595891" y="4156170"/>
            <a:ext cx="14325906" cy="5298791"/>
            <a:chOff x="0" y="0"/>
            <a:chExt cx="7799161" cy="2884713"/>
          </a:xfrm>
        </p:grpSpPr>
        <p:sp>
          <p:nvSpPr>
            <p:cNvPr id="4" name="Freeform 4"/>
            <p:cNvSpPr/>
            <p:nvPr/>
          </p:nvSpPr>
          <p:spPr>
            <a:xfrm>
              <a:off x="0" y="0"/>
              <a:ext cx="7799161" cy="2884713"/>
            </a:xfrm>
            <a:custGeom>
              <a:avLst/>
              <a:gdLst/>
              <a:ahLst/>
              <a:cxnLst/>
              <a:rect l="l" t="t" r="r" b="b"/>
              <a:pathLst>
                <a:path w="7799161" h="2884713">
                  <a:moveTo>
                    <a:pt x="7533732" y="0"/>
                  </a:moveTo>
                  <a:lnTo>
                    <a:pt x="265430" y="0"/>
                  </a:lnTo>
                  <a:cubicBezTo>
                    <a:pt x="265430" y="146050"/>
                    <a:pt x="147320" y="265430"/>
                    <a:pt x="0" y="265430"/>
                  </a:cubicBezTo>
                  <a:lnTo>
                    <a:pt x="0" y="2619283"/>
                  </a:lnTo>
                  <a:cubicBezTo>
                    <a:pt x="146050" y="2619283"/>
                    <a:pt x="265430" y="2737393"/>
                    <a:pt x="265430" y="2884713"/>
                  </a:cubicBezTo>
                  <a:lnTo>
                    <a:pt x="7533732" y="2884713"/>
                  </a:lnTo>
                  <a:cubicBezTo>
                    <a:pt x="7533732" y="2738663"/>
                    <a:pt x="7651841" y="2619283"/>
                    <a:pt x="7799161" y="2619283"/>
                  </a:cubicBezTo>
                  <a:lnTo>
                    <a:pt x="7799161" y="265430"/>
                  </a:lnTo>
                  <a:cubicBezTo>
                    <a:pt x="7653111" y="265430"/>
                    <a:pt x="7533732" y="147320"/>
                    <a:pt x="7533732" y="0"/>
                  </a:cubicBezTo>
                  <a:close/>
                </a:path>
              </a:pathLst>
            </a:custGeom>
            <a:solidFill>
              <a:srgbClr val="FFF6EA"/>
            </a:solidFill>
          </p:spPr>
          <p:txBody>
            <a:bodyPr/>
            <a:lstStyle/>
            <a:p>
              <a:endParaRPr lang="en-US"/>
            </a:p>
          </p:txBody>
        </p:sp>
      </p:grpSp>
      <p:sp>
        <p:nvSpPr>
          <p:cNvPr id="5" name="Freeform 5"/>
          <p:cNvSpPr/>
          <p:nvPr/>
        </p:nvSpPr>
        <p:spPr>
          <a:xfrm>
            <a:off x="1986235" y="4409982"/>
            <a:ext cx="3569420" cy="4791168"/>
          </a:xfrm>
          <a:custGeom>
            <a:avLst/>
            <a:gdLst/>
            <a:ahLst/>
            <a:cxnLst/>
            <a:rect l="l" t="t" r="r" b="b"/>
            <a:pathLst>
              <a:path w="3569420" h="4791168">
                <a:moveTo>
                  <a:pt x="0" y="0"/>
                </a:moveTo>
                <a:lnTo>
                  <a:pt x="3569420" y="0"/>
                </a:lnTo>
                <a:lnTo>
                  <a:pt x="3569420" y="4791168"/>
                </a:lnTo>
                <a:lnTo>
                  <a:pt x="0" y="479116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TextBox 6"/>
          <p:cNvSpPr txBox="1"/>
          <p:nvPr/>
        </p:nvSpPr>
        <p:spPr>
          <a:xfrm>
            <a:off x="1028700" y="320837"/>
            <a:ext cx="16230600" cy="1987067"/>
          </a:xfrm>
          <a:prstGeom prst="rect">
            <a:avLst/>
          </a:prstGeom>
        </p:spPr>
        <p:txBody>
          <a:bodyPr lIns="0" tIns="0" rIns="0" bIns="0" rtlCol="0" anchor="t">
            <a:spAutoFit/>
          </a:bodyPr>
          <a:lstStyle/>
          <a:p>
            <a:pPr algn="ctr">
              <a:lnSpc>
                <a:spcPts val="7864"/>
              </a:lnSpc>
            </a:pPr>
            <a:r>
              <a:rPr lang="en-US" sz="6780" b="1">
                <a:solidFill>
                  <a:srgbClr val="FDFAF0"/>
                </a:solidFill>
                <a:latin typeface="Playfair Display Heavy"/>
                <a:ea typeface="Playfair Display Heavy"/>
                <a:cs typeface="Playfair Display Heavy"/>
                <a:sym typeface="Playfair Display Heavy"/>
              </a:rPr>
              <a:t>LOCAL UNIT</a:t>
            </a:r>
          </a:p>
          <a:p>
            <a:pPr algn="ctr">
              <a:lnSpc>
                <a:spcPts val="7864"/>
              </a:lnSpc>
            </a:pPr>
            <a:r>
              <a:rPr lang="en-US" sz="6780" b="1">
                <a:solidFill>
                  <a:srgbClr val="FDFAF0"/>
                </a:solidFill>
                <a:latin typeface="Playfair Display Heavy"/>
                <a:ea typeface="Playfair Display Heavy"/>
                <a:cs typeface="Playfair Display Heavy"/>
                <a:sym typeface="Playfair Display Heavy"/>
              </a:rPr>
              <a:t>REFLECTIONS CHAIR DUTIES</a:t>
            </a:r>
          </a:p>
        </p:txBody>
      </p:sp>
      <p:sp>
        <p:nvSpPr>
          <p:cNvPr id="7" name="TextBox 7"/>
          <p:cNvSpPr txBox="1"/>
          <p:nvPr/>
        </p:nvSpPr>
        <p:spPr>
          <a:xfrm>
            <a:off x="2279185" y="2803205"/>
            <a:ext cx="13074911" cy="907458"/>
          </a:xfrm>
          <a:prstGeom prst="rect">
            <a:avLst/>
          </a:prstGeom>
        </p:spPr>
        <p:txBody>
          <a:bodyPr lIns="0" tIns="0" rIns="0" bIns="0" rtlCol="0" anchor="t">
            <a:spAutoFit/>
          </a:bodyPr>
          <a:lstStyle/>
          <a:p>
            <a:pPr algn="just">
              <a:lnSpc>
                <a:spcPts val="3515"/>
              </a:lnSpc>
            </a:pPr>
            <a:r>
              <a:rPr lang="en-US" sz="3446">
                <a:solidFill>
                  <a:srgbClr val="FFF6EA"/>
                </a:solidFill>
                <a:latin typeface="Glacial Indifference"/>
                <a:ea typeface="Glacial Indifference"/>
                <a:cs typeface="Glacial Indifference"/>
                <a:sym typeface="Glacial Indifference"/>
              </a:rPr>
              <a:t>The PTA Reflections program is now offered via a digital format. The general tasks for local unit Reflections leaders include:</a:t>
            </a:r>
          </a:p>
        </p:txBody>
      </p:sp>
      <p:sp>
        <p:nvSpPr>
          <p:cNvPr id="8" name="TextBox 8"/>
          <p:cNvSpPr txBox="1"/>
          <p:nvPr/>
        </p:nvSpPr>
        <p:spPr>
          <a:xfrm>
            <a:off x="5989735" y="4714095"/>
            <a:ext cx="9364361" cy="849557"/>
          </a:xfrm>
          <a:prstGeom prst="rect">
            <a:avLst/>
          </a:prstGeom>
        </p:spPr>
        <p:txBody>
          <a:bodyPr lIns="0" tIns="0" rIns="0" bIns="0" rtlCol="0" anchor="t">
            <a:spAutoFit/>
          </a:bodyPr>
          <a:lstStyle/>
          <a:p>
            <a:pPr algn="just">
              <a:lnSpc>
                <a:spcPts val="3201"/>
              </a:lnSpc>
              <a:spcBef>
                <a:spcPct val="0"/>
              </a:spcBef>
            </a:pPr>
            <a:r>
              <a:rPr lang="en-US" sz="3680">
                <a:solidFill>
                  <a:srgbClr val="000000"/>
                </a:solidFill>
                <a:latin typeface="Glacial Indifference"/>
                <a:ea typeface="Glacial Indifference"/>
                <a:cs typeface="Glacial Indifference"/>
                <a:sym typeface="Glacial Indifference"/>
              </a:rPr>
              <a:t>Register your PTA’s participation in this year’s program with National PTA.</a:t>
            </a:r>
          </a:p>
        </p:txBody>
      </p:sp>
      <p:sp>
        <p:nvSpPr>
          <p:cNvPr id="9" name="TextBox 9"/>
          <p:cNvSpPr txBox="1"/>
          <p:nvPr/>
        </p:nvSpPr>
        <p:spPr>
          <a:xfrm>
            <a:off x="5961160" y="6881766"/>
            <a:ext cx="9364361" cy="542570"/>
          </a:xfrm>
          <a:prstGeom prst="rect">
            <a:avLst/>
          </a:prstGeom>
        </p:spPr>
        <p:txBody>
          <a:bodyPr lIns="0" tIns="0" rIns="0" bIns="0" rtlCol="0" anchor="t">
            <a:spAutoFit/>
          </a:bodyPr>
          <a:lstStyle/>
          <a:p>
            <a:pPr algn="just">
              <a:lnSpc>
                <a:spcPts val="4268"/>
              </a:lnSpc>
              <a:spcBef>
                <a:spcPct val="0"/>
              </a:spcBef>
            </a:pPr>
            <a:r>
              <a:rPr lang="en-US" sz="3680">
                <a:solidFill>
                  <a:srgbClr val="000000"/>
                </a:solidFill>
                <a:latin typeface="Glacial Indifference"/>
                <a:ea typeface="Glacial Indifference"/>
                <a:cs typeface="Glacial Indifference"/>
                <a:sym typeface="Glacial Indifference"/>
              </a:rPr>
              <a:t>Collect entries &amp; coordinate judging.</a:t>
            </a:r>
          </a:p>
        </p:txBody>
      </p:sp>
      <p:sp>
        <p:nvSpPr>
          <p:cNvPr id="10" name="TextBox 10"/>
          <p:cNvSpPr txBox="1"/>
          <p:nvPr/>
        </p:nvSpPr>
        <p:spPr>
          <a:xfrm>
            <a:off x="5961160" y="5735102"/>
            <a:ext cx="9364361" cy="449507"/>
          </a:xfrm>
          <a:prstGeom prst="rect">
            <a:avLst/>
          </a:prstGeom>
        </p:spPr>
        <p:txBody>
          <a:bodyPr lIns="0" tIns="0" rIns="0" bIns="0" rtlCol="0" anchor="t">
            <a:spAutoFit/>
          </a:bodyPr>
          <a:lstStyle/>
          <a:p>
            <a:pPr algn="just">
              <a:lnSpc>
                <a:spcPts val="3201"/>
              </a:lnSpc>
              <a:spcBef>
                <a:spcPct val="0"/>
              </a:spcBef>
            </a:pPr>
            <a:r>
              <a:rPr lang="en-US" sz="3680">
                <a:solidFill>
                  <a:srgbClr val="000000"/>
                </a:solidFill>
                <a:latin typeface="Glacial Indifference"/>
                <a:ea typeface="Glacial Indifference"/>
                <a:cs typeface="Glacial Indifference"/>
                <a:sym typeface="Glacial Indifference"/>
              </a:rPr>
              <a:t>Distribute program materials.</a:t>
            </a:r>
          </a:p>
        </p:txBody>
      </p:sp>
      <p:sp>
        <p:nvSpPr>
          <p:cNvPr id="11" name="TextBox 11"/>
          <p:cNvSpPr txBox="1"/>
          <p:nvPr/>
        </p:nvSpPr>
        <p:spPr>
          <a:xfrm>
            <a:off x="5989735" y="6356059"/>
            <a:ext cx="9364361" cy="449507"/>
          </a:xfrm>
          <a:prstGeom prst="rect">
            <a:avLst/>
          </a:prstGeom>
        </p:spPr>
        <p:txBody>
          <a:bodyPr lIns="0" tIns="0" rIns="0" bIns="0" rtlCol="0" anchor="t">
            <a:spAutoFit/>
          </a:bodyPr>
          <a:lstStyle/>
          <a:p>
            <a:pPr algn="just">
              <a:lnSpc>
                <a:spcPts val="3201"/>
              </a:lnSpc>
              <a:spcBef>
                <a:spcPct val="0"/>
              </a:spcBef>
            </a:pPr>
            <a:r>
              <a:rPr lang="en-US" sz="3680">
                <a:solidFill>
                  <a:srgbClr val="000000"/>
                </a:solidFill>
                <a:latin typeface="Glacial Indifference"/>
                <a:ea typeface="Glacial Indifference"/>
                <a:cs typeface="Glacial Indifference"/>
                <a:sym typeface="Glacial Indifference"/>
              </a:rPr>
              <a:t>Recruit volunteer judges – EARLY!!!</a:t>
            </a:r>
          </a:p>
        </p:txBody>
      </p:sp>
      <p:sp>
        <p:nvSpPr>
          <p:cNvPr id="12" name="TextBox 12"/>
          <p:cNvSpPr txBox="1"/>
          <p:nvPr/>
        </p:nvSpPr>
        <p:spPr>
          <a:xfrm>
            <a:off x="5961160" y="7518138"/>
            <a:ext cx="9364361" cy="542570"/>
          </a:xfrm>
          <a:prstGeom prst="rect">
            <a:avLst/>
          </a:prstGeom>
        </p:spPr>
        <p:txBody>
          <a:bodyPr lIns="0" tIns="0" rIns="0" bIns="0" rtlCol="0" anchor="t">
            <a:spAutoFit/>
          </a:bodyPr>
          <a:lstStyle/>
          <a:p>
            <a:pPr algn="just">
              <a:lnSpc>
                <a:spcPts val="4268"/>
              </a:lnSpc>
              <a:spcBef>
                <a:spcPct val="0"/>
              </a:spcBef>
            </a:pPr>
            <a:r>
              <a:rPr lang="en-US" sz="3680">
                <a:solidFill>
                  <a:srgbClr val="000000"/>
                </a:solidFill>
                <a:latin typeface="Glacial Indifference"/>
                <a:ea typeface="Glacial Indifference"/>
                <a:cs typeface="Glacial Indifference"/>
                <a:sym typeface="Glacial Indifference"/>
              </a:rPr>
              <a:t>Advance top entries to the next level.</a:t>
            </a:r>
          </a:p>
        </p:txBody>
      </p:sp>
      <p:sp>
        <p:nvSpPr>
          <p:cNvPr id="13" name="TextBox 13"/>
          <p:cNvSpPr txBox="1"/>
          <p:nvPr/>
        </p:nvSpPr>
        <p:spPr>
          <a:xfrm>
            <a:off x="5961160" y="8136908"/>
            <a:ext cx="9364361" cy="542570"/>
          </a:xfrm>
          <a:prstGeom prst="rect">
            <a:avLst/>
          </a:prstGeom>
        </p:spPr>
        <p:txBody>
          <a:bodyPr lIns="0" tIns="0" rIns="0" bIns="0" rtlCol="0" anchor="t">
            <a:spAutoFit/>
          </a:bodyPr>
          <a:lstStyle/>
          <a:p>
            <a:pPr algn="just">
              <a:lnSpc>
                <a:spcPts val="4268"/>
              </a:lnSpc>
              <a:spcBef>
                <a:spcPct val="0"/>
              </a:spcBef>
            </a:pPr>
            <a:r>
              <a:rPr lang="en-US" sz="3680">
                <a:solidFill>
                  <a:srgbClr val="000000"/>
                </a:solidFill>
                <a:latin typeface="Glacial Indifference"/>
                <a:ea typeface="Glacial Indifference"/>
                <a:cs typeface="Glacial Indifference"/>
                <a:sym typeface="Glacial Indifference"/>
              </a:rPr>
              <a:t>Celebrate &amp; recognize students!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7783789" y="6069695"/>
            <a:ext cx="14325906" cy="5298791"/>
            <a:chOff x="0" y="0"/>
            <a:chExt cx="7799161" cy="2884713"/>
          </a:xfrm>
        </p:grpSpPr>
        <p:sp>
          <p:nvSpPr>
            <p:cNvPr id="3" name="Freeform 3"/>
            <p:cNvSpPr/>
            <p:nvPr/>
          </p:nvSpPr>
          <p:spPr>
            <a:xfrm>
              <a:off x="0" y="0"/>
              <a:ext cx="7799161" cy="2884713"/>
            </a:xfrm>
            <a:custGeom>
              <a:avLst/>
              <a:gdLst/>
              <a:ahLst/>
              <a:cxnLst/>
              <a:rect l="l" t="t" r="r" b="b"/>
              <a:pathLst>
                <a:path w="7799161" h="2884713">
                  <a:moveTo>
                    <a:pt x="7533732" y="0"/>
                  </a:moveTo>
                  <a:lnTo>
                    <a:pt x="265430" y="0"/>
                  </a:lnTo>
                  <a:cubicBezTo>
                    <a:pt x="265430" y="146050"/>
                    <a:pt x="147320" y="265430"/>
                    <a:pt x="0" y="265430"/>
                  </a:cubicBezTo>
                  <a:lnTo>
                    <a:pt x="0" y="2619283"/>
                  </a:lnTo>
                  <a:cubicBezTo>
                    <a:pt x="146050" y="2619283"/>
                    <a:pt x="265430" y="2737393"/>
                    <a:pt x="265430" y="2884713"/>
                  </a:cubicBezTo>
                  <a:lnTo>
                    <a:pt x="7533732" y="2884713"/>
                  </a:lnTo>
                  <a:cubicBezTo>
                    <a:pt x="7533732" y="2738663"/>
                    <a:pt x="7651841" y="2619283"/>
                    <a:pt x="7799161" y="2619283"/>
                  </a:cubicBezTo>
                  <a:lnTo>
                    <a:pt x="7799161" y="265430"/>
                  </a:lnTo>
                  <a:cubicBezTo>
                    <a:pt x="7653111" y="265430"/>
                    <a:pt x="7533732" y="147320"/>
                    <a:pt x="7533732" y="0"/>
                  </a:cubicBezTo>
                  <a:close/>
                </a:path>
              </a:pathLst>
            </a:custGeom>
            <a:solidFill>
              <a:srgbClr val="B5974D"/>
            </a:solidFill>
          </p:spPr>
          <p:txBody>
            <a:bodyPr/>
            <a:lstStyle/>
            <a:p>
              <a:endParaRPr lang="en-US"/>
            </a:p>
          </p:txBody>
        </p:sp>
      </p:grpSp>
      <p:grpSp>
        <p:nvGrpSpPr>
          <p:cNvPr id="4" name="Group 4"/>
          <p:cNvGrpSpPr/>
          <p:nvPr/>
        </p:nvGrpSpPr>
        <p:grpSpPr>
          <a:xfrm rot="-10800000">
            <a:off x="12664550" y="1832363"/>
            <a:ext cx="4564384" cy="8089916"/>
            <a:chOff x="0" y="0"/>
            <a:chExt cx="2354580" cy="4173258"/>
          </a:xfrm>
        </p:grpSpPr>
        <p:sp>
          <p:nvSpPr>
            <p:cNvPr id="5" name="Freeform 5"/>
            <p:cNvSpPr/>
            <p:nvPr/>
          </p:nvSpPr>
          <p:spPr>
            <a:xfrm>
              <a:off x="0" y="0"/>
              <a:ext cx="2353310" cy="4173258"/>
            </a:xfrm>
            <a:custGeom>
              <a:avLst/>
              <a:gdLst/>
              <a:ahLst/>
              <a:cxnLst/>
              <a:rect l="l" t="t" r="r" b="b"/>
              <a:pathLst>
                <a:path w="2353310" h="4173258">
                  <a:moveTo>
                    <a:pt x="784860" y="4105949"/>
                  </a:moveTo>
                  <a:cubicBezTo>
                    <a:pt x="905510" y="4146588"/>
                    <a:pt x="1042670" y="4173258"/>
                    <a:pt x="1177290" y="4173258"/>
                  </a:cubicBezTo>
                  <a:cubicBezTo>
                    <a:pt x="1311910" y="4173258"/>
                    <a:pt x="1441450" y="4150399"/>
                    <a:pt x="1560830" y="4109758"/>
                  </a:cubicBezTo>
                  <a:cubicBezTo>
                    <a:pt x="1563370" y="4108488"/>
                    <a:pt x="1565910" y="4108488"/>
                    <a:pt x="1568450" y="4107219"/>
                  </a:cubicBezTo>
                  <a:cubicBezTo>
                    <a:pt x="2016760" y="3944658"/>
                    <a:pt x="2346960" y="3515399"/>
                    <a:pt x="2353310" y="3009735"/>
                  </a:cubicBezTo>
                  <a:lnTo>
                    <a:pt x="2353310" y="0"/>
                  </a:lnTo>
                  <a:lnTo>
                    <a:pt x="0" y="0"/>
                  </a:lnTo>
                  <a:lnTo>
                    <a:pt x="0" y="3007462"/>
                  </a:lnTo>
                  <a:cubicBezTo>
                    <a:pt x="6350" y="3517938"/>
                    <a:pt x="331470" y="3947199"/>
                    <a:pt x="784860" y="4105949"/>
                  </a:cubicBezTo>
                  <a:close/>
                </a:path>
              </a:pathLst>
            </a:custGeom>
            <a:solidFill>
              <a:srgbClr val="1F222B"/>
            </a:solidFill>
          </p:spPr>
          <p:txBody>
            <a:bodyPr/>
            <a:lstStyle/>
            <a:p>
              <a:endParaRPr lang="en-US"/>
            </a:p>
          </p:txBody>
        </p:sp>
      </p:grpSp>
      <p:grpSp>
        <p:nvGrpSpPr>
          <p:cNvPr id="6" name="Group 6"/>
          <p:cNvGrpSpPr/>
          <p:nvPr/>
        </p:nvGrpSpPr>
        <p:grpSpPr>
          <a:xfrm rot="5400000">
            <a:off x="4401808" y="3571860"/>
            <a:ext cx="9349286" cy="5298791"/>
            <a:chOff x="0" y="0"/>
            <a:chExt cx="5089841" cy="2884713"/>
          </a:xfrm>
        </p:grpSpPr>
        <p:sp>
          <p:nvSpPr>
            <p:cNvPr id="7" name="Freeform 7"/>
            <p:cNvSpPr/>
            <p:nvPr/>
          </p:nvSpPr>
          <p:spPr>
            <a:xfrm>
              <a:off x="0" y="0"/>
              <a:ext cx="5089841" cy="2884713"/>
            </a:xfrm>
            <a:custGeom>
              <a:avLst/>
              <a:gdLst/>
              <a:ahLst/>
              <a:cxnLst/>
              <a:rect l="l" t="t" r="r" b="b"/>
              <a:pathLst>
                <a:path w="5089841" h="2884713">
                  <a:moveTo>
                    <a:pt x="4824411" y="0"/>
                  </a:moveTo>
                  <a:lnTo>
                    <a:pt x="265430" y="0"/>
                  </a:lnTo>
                  <a:cubicBezTo>
                    <a:pt x="265430" y="146050"/>
                    <a:pt x="147320" y="265430"/>
                    <a:pt x="0" y="265430"/>
                  </a:cubicBezTo>
                  <a:lnTo>
                    <a:pt x="0" y="2619283"/>
                  </a:lnTo>
                  <a:cubicBezTo>
                    <a:pt x="146050" y="2619283"/>
                    <a:pt x="265430" y="2737393"/>
                    <a:pt x="265430" y="2884713"/>
                  </a:cubicBezTo>
                  <a:lnTo>
                    <a:pt x="4824411" y="2884713"/>
                  </a:lnTo>
                  <a:cubicBezTo>
                    <a:pt x="4824411" y="2738663"/>
                    <a:pt x="4942522" y="2619283"/>
                    <a:pt x="5089841" y="2619283"/>
                  </a:cubicBezTo>
                  <a:lnTo>
                    <a:pt x="5089841" y="265430"/>
                  </a:lnTo>
                  <a:cubicBezTo>
                    <a:pt x="4943791" y="265430"/>
                    <a:pt x="4824411" y="147320"/>
                    <a:pt x="4824411" y="0"/>
                  </a:cubicBezTo>
                  <a:close/>
                </a:path>
              </a:pathLst>
            </a:custGeom>
            <a:solidFill>
              <a:srgbClr val="B5974D"/>
            </a:solidFill>
          </p:spPr>
          <p:txBody>
            <a:bodyPr/>
            <a:lstStyle/>
            <a:p>
              <a:endParaRPr lang="en-US"/>
            </a:p>
          </p:txBody>
        </p:sp>
      </p:grpSp>
      <p:grpSp>
        <p:nvGrpSpPr>
          <p:cNvPr id="8" name="Group 8"/>
          <p:cNvGrpSpPr/>
          <p:nvPr/>
        </p:nvGrpSpPr>
        <p:grpSpPr>
          <a:xfrm rot="-10800000">
            <a:off x="6803784" y="1832363"/>
            <a:ext cx="4564384" cy="8089916"/>
            <a:chOff x="0" y="0"/>
            <a:chExt cx="2354580" cy="4173258"/>
          </a:xfrm>
        </p:grpSpPr>
        <p:sp>
          <p:nvSpPr>
            <p:cNvPr id="9" name="Freeform 9"/>
            <p:cNvSpPr/>
            <p:nvPr/>
          </p:nvSpPr>
          <p:spPr>
            <a:xfrm>
              <a:off x="0" y="0"/>
              <a:ext cx="2353310" cy="4173258"/>
            </a:xfrm>
            <a:custGeom>
              <a:avLst/>
              <a:gdLst/>
              <a:ahLst/>
              <a:cxnLst/>
              <a:rect l="l" t="t" r="r" b="b"/>
              <a:pathLst>
                <a:path w="2353310" h="4173258">
                  <a:moveTo>
                    <a:pt x="784860" y="4105949"/>
                  </a:moveTo>
                  <a:cubicBezTo>
                    <a:pt x="905510" y="4146588"/>
                    <a:pt x="1042670" y="4173258"/>
                    <a:pt x="1177290" y="4173258"/>
                  </a:cubicBezTo>
                  <a:cubicBezTo>
                    <a:pt x="1311910" y="4173258"/>
                    <a:pt x="1441450" y="4150399"/>
                    <a:pt x="1560830" y="4109758"/>
                  </a:cubicBezTo>
                  <a:cubicBezTo>
                    <a:pt x="1563370" y="4108488"/>
                    <a:pt x="1565910" y="4108488"/>
                    <a:pt x="1568450" y="4107219"/>
                  </a:cubicBezTo>
                  <a:cubicBezTo>
                    <a:pt x="2016760" y="3944658"/>
                    <a:pt x="2346960" y="3515399"/>
                    <a:pt x="2353310" y="3009735"/>
                  </a:cubicBezTo>
                  <a:lnTo>
                    <a:pt x="2353310" y="0"/>
                  </a:lnTo>
                  <a:lnTo>
                    <a:pt x="0" y="0"/>
                  </a:lnTo>
                  <a:lnTo>
                    <a:pt x="0" y="3007462"/>
                  </a:lnTo>
                  <a:cubicBezTo>
                    <a:pt x="6350" y="3517938"/>
                    <a:pt x="331470" y="3947199"/>
                    <a:pt x="784860" y="4105949"/>
                  </a:cubicBezTo>
                  <a:close/>
                </a:path>
              </a:pathLst>
            </a:custGeom>
            <a:solidFill>
              <a:srgbClr val="1F222B"/>
            </a:solidFill>
          </p:spPr>
          <p:txBody>
            <a:bodyPr/>
            <a:lstStyle/>
            <a:p>
              <a:endParaRPr lang="en-US"/>
            </a:p>
          </p:txBody>
        </p:sp>
      </p:grpSp>
      <p:grpSp>
        <p:nvGrpSpPr>
          <p:cNvPr id="10" name="Group 10"/>
          <p:cNvGrpSpPr/>
          <p:nvPr/>
        </p:nvGrpSpPr>
        <p:grpSpPr>
          <a:xfrm rot="5400000">
            <a:off x="-1487533" y="3571860"/>
            <a:ext cx="9349286" cy="5298791"/>
            <a:chOff x="0" y="0"/>
            <a:chExt cx="5089841" cy="2884713"/>
          </a:xfrm>
        </p:grpSpPr>
        <p:sp>
          <p:nvSpPr>
            <p:cNvPr id="11" name="Freeform 11"/>
            <p:cNvSpPr/>
            <p:nvPr/>
          </p:nvSpPr>
          <p:spPr>
            <a:xfrm>
              <a:off x="0" y="0"/>
              <a:ext cx="5089841" cy="2884713"/>
            </a:xfrm>
            <a:custGeom>
              <a:avLst/>
              <a:gdLst/>
              <a:ahLst/>
              <a:cxnLst/>
              <a:rect l="l" t="t" r="r" b="b"/>
              <a:pathLst>
                <a:path w="5089841" h="2884713">
                  <a:moveTo>
                    <a:pt x="4824411" y="0"/>
                  </a:moveTo>
                  <a:lnTo>
                    <a:pt x="265430" y="0"/>
                  </a:lnTo>
                  <a:cubicBezTo>
                    <a:pt x="265430" y="146050"/>
                    <a:pt x="147320" y="265430"/>
                    <a:pt x="0" y="265430"/>
                  </a:cubicBezTo>
                  <a:lnTo>
                    <a:pt x="0" y="2619283"/>
                  </a:lnTo>
                  <a:cubicBezTo>
                    <a:pt x="146050" y="2619283"/>
                    <a:pt x="265430" y="2737393"/>
                    <a:pt x="265430" y="2884713"/>
                  </a:cubicBezTo>
                  <a:lnTo>
                    <a:pt x="4824411" y="2884713"/>
                  </a:lnTo>
                  <a:cubicBezTo>
                    <a:pt x="4824411" y="2738663"/>
                    <a:pt x="4942522" y="2619283"/>
                    <a:pt x="5089841" y="2619283"/>
                  </a:cubicBezTo>
                  <a:lnTo>
                    <a:pt x="5089841" y="265430"/>
                  </a:lnTo>
                  <a:cubicBezTo>
                    <a:pt x="4943791" y="265430"/>
                    <a:pt x="4824411" y="147320"/>
                    <a:pt x="4824411" y="0"/>
                  </a:cubicBezTo>
                  <a:close/>
                </a:path>
              </a:pathLst>
            </a:custGeom>
            <a:solidFill>
              <a:srgbClr val="B5974D"/>
            </a:solidFill>
          </p:spPr>
          <p:txBody>
            <a:bodyPr/>
            <a:lstStyle/>
            <a:p>
              <a:endParaRPr lang="en-US"/>
            </a:p>
          </p:txBody>
        </p:sp>
      </p:grpSp>
      <p:grpSp>
        <p:nvGrpSpPr>
          <p:cNvPr id="12" name="Group 12"/>
          <p:cNvGrpSpPr/>
          <p:nvPr/>
        </p:nvGrpSpPr>
        <p:grpSpPr>
          <a:xfrm rot="-10800000">
            <a:off x="914443" y="1832363"/>
            <a:ext cx="4564384" cy="8089916"/>
            <a:chOff x="0" y="0"/>
            <a:chExt cx="2354580" cy="4173258"/>
          </a:xfrm>
        </p:grpSpPr>
        <p:sp>
          <p:nvSpPr>
            <p:cNvPr id="13" name="Freeform 13"/>
            <p:cNvSpPr/>
            <p:nvPr/>
          </p:nvSpPr>
          <p:spPr>
            <a:xfrm>
              <a:off x="0" y="0"/>
              <a:ext cx="2353310" cy="4173258"/>
            </a:xfrm>
            <a:custGeom>
              <a:avLst/>
              <a:gdLst/>
              <a:ahLst/>
              <a:cxnLst/>
              <a:rect l="l" t="t" r="r" b="b"/>
              <a:pathLst>
                <a:path w="2353310" h="4173258">
                  <a:moveTo>
                    <a:pt x="784860" y="4105949"/>
                  </a:moveTo>
                  <a:cubicBezTo>
                    <a:pt x="905510" y="4146588"/>
                    <a:pt x="1042670" y="4173258"/>
                    <a:pt x="1177290" y="4173258"/>
                  </a:cubicBezTo>
                  <a:cubicBezTo>
                    <a:pt x="1311910" y="4173258"/>
                    <a:pt x="1441450" y="4150399"/>
                    <a:pt x="1560830" y="4109758"/>
                  </a:cubicBezTo>
                  <a:cubicBezTo>
                    <a:pt x="1563370" y="4108488"/>
                    <a:pt x="1565910" y="4108488"/>
                    <a:pt x="1568450" y="4107219"/>
                  </a:cubicBezTo>
                  <a:cubicBezTo>
                    <a:pt x="2016760" y="3944658"/>
                    <a:pt x="2346960" y="3515399"/>
                    <a:pt x="2353310" y="3009735"/>
                  </a:cubicBezTo>
                  <a:lnTo>
                    <a:pt x="2353310" y="0"/>
                  </a:lnTo>
                  <a:lnTo>
                    <a:pt x="0" y="0"/>
                  </a:lnTo>
                  <a:lnTo>
                    <a:pt x="0" y="3007462"/>
                  </a:lnTo>
                  <a:cubicBezTo>
                    <a:pt x="6350" y="3517938"/>
                    <a:pt x="331470" y="3947199"/>
                    <a:pt x="784860" y="4105949"/>
                  </a:cubicBezTo>
                  <a:close/>
                </a:path>
              </a:pathLst>
            </a:custGeom>
            <a:solidFill>
              <a:srgbClr val="1F222B"/>
            </a:solidFill>
          </p:spPr>
          <p:txBody>
            <a:bodyPr/>
            <a:lstStyle/>
            <a:p>
              <a:endParaRPr lang="en-US"/>
            </a:p>
          </p:txBody>
        </p:sp>
      </p:grpSp>
      <p:grpSp>
        <p:nvGrpSpPr>
          <p:cNvPr id="14" name="Group 14"/>
          <p:cNvGrpSpPr>
            <a:grpSpLocks noChangeAspect="1"/>
          </p:cNvGrpSpPr>
          <p:nvPr/>
        </p:nvGrpSpPr>
        <p:grpSpPr>
          <a:xfrm>
            <a:off x="2566601" y="2447891"/>
            <a:ext cx="1241017" cy="1241017"/>
            <a:chOff x="0" y="0"/>
            <a:chExt cx="6355080" cy="6355080"/>
          </a:xfrm>
        </p:grpSpPr>
        <p:sp>
          <p:nvSpPr>
            <p:cNvPr id="15" name="Freeform 1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endParaRPr lang="en-US"/>
            </a:p>
          </p:txBody>
        </p:sp>
      </p:grpSp>
      <p:grpSp>
        <p:nvGrpSpPr>
          <p:cNvPr id="16" name="Group 16"/>
          <p:cNvGrpSpPr>
            <a:grpSpLocks noChangeAspect="1"/>
          </p:cNvGrpSpPr>
          <p:nvPr/>
        </p:nvGrpSpPr>
        <p:grpSpPr>
          <a:xfrm>
            <a:off x="8465467" y="2447891"/>
            <a:ext cx="1241017" cy="1241017"/>
            <a:chOff x="0" y="0"/>
            <a:chExt cx="6355080" cy="6355080"/>
          </a:xfrm>
        </p:grpSpPr>
        <p:sp>
          <p:nvSpPr>
            <p:cNvPr id="17" name="Freeform 1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endParaRPr lang="en-US"/>
            </a:p>
          </p:txBody>
        </p:sp>
      </p:grpSp>
      <p:grpSp>
        <p:nvGrpSpPr>
          <p:cNvPr id="18" name="Group 18"/>
          <p:cNvGrpSpPr>
            <a:grpSpLocks noChangeAspect="1"/>
          </p:cNvGrpSpPr>
          <p:nvPr/>
        </p:nvGrpSpPr>
        <p:grpSpPr>
          <a:xfrm>
            <a:off x="14332484" y="2447891"/>
            <a:ext cx="1241017" cy="1241017"/>
            <a:chOff x="0" y="0"/>
            <a:chExt cx="6355080" cy="6355080"/>
          </a:xfrm>
        </p:grpSpPr>
        <p:sp>
          <p:nvSpPr>
            <p:cNvPr id="19" name="Freeform 1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endParaRPr lang="en-US"/>
            </a:p>
          </p:txBody>
        </p:sp>
      </p:grpSp>
      <p:sp>
        <p:nvSpPr>
          <p:cNvPr id="20" name="Freeform 20"/>
          <p:cNvSpPr/>
          <p:nvPr/>
        </p:nvSpPr>
        <p:spPr>
          <a:xfrm>
            <a:off x="13422096" y="6543675"/>
            <a:ext cx="3049293" cy="2518444"/>
          </a:xfrm>
          <a:custGeom>
            <a:avLst/>
            <a:gdLst/>
            <a:ahLst/>
            <a:cxnLst/>
            <a:rect l="l" t="t" r="r" b="b"/>
            <a:pathLst>
              <a:path w="3049293" h="2518444">
                <a:moveTo>
                  <a:pt x="0" y="0"/>
                </a:moveTo>
                <a:lnTo>
                  <a:pt x="3049292" y="0"/>
                </a:lnTo>
                <a:lnTo>
                  <a:pt x="3049292" y="2518444"/>
                </a:lnTo>
                <a:lnTo>
                  <a:pt x="0" y="2518444"/>
                </a:lnTo>
                <a:lnTo>
                  <a:pt x="0" y="0"/>
                </a:lnTo>
                <a:close/>
              </a:path>
            </a:pathLst>
          </a:custGeom>
          <a:blipFill>
            <a:blip r:embed="rId2"/>
            <a:stretch>
              <a:fillRect/>
            </a:stretch>
          </a:blipFill>
        </p:spPr>
        <p:txBody>
          <a:bodyPr/>
          <a:lstStyle/>
          <a:p>
            <a:endParaRPr lang="en-US"/>
          </a:p>
        </p:txBody>
      </p:sp>
      <p:sp>
        <p:nvSpPr>
          <p:cNvPr id="21" name="TextBox 21"/>
          <p:cNvSpPr txBox="1"/>
          <p:nvPr/>
        </p:nvSpPr>
        <p:spPr>
          <a:xfrm>
            <a:off x="2550763" y="2759473"/>
            <a:ext cx="1272693" cy="703579"/>
          </a:xfrm>
          <a:prstGeom prst="rect">
            <a:avLst/>
          </a:prstGeom>
        </p:spPr>
        <p:txBody>
          <a:bodyPr lIns="0" tIns="0" rIns="0" bIns="0" rtlCol="0" anchor="t">
            <a:spAutoFit/>
          </a:bodyPr>
          <a:lstStyle/>
          <a:p>
            <a:pPr algn="ctr">
              <a:lnSpc>
                <a:spcPts val="5199"/>
              </a:lnSpc>
            </a:pPr>
            <a:r>
              <a:rPr lang="en-US" sz="5199">
                <a:solidFill>
                  <a:srgbClr val="FFFFFF"/>
                </a:solidFill>
                <a:latin typeface="Arimo"/>
                <a:ea typeface="Arimo"/>
                <a:cs typeface="Arimo"/>
                <a:sym typeface="Arimo"/>
              </a:rPr>
              <a:t>01</a:t>
            </a:r>
          </a:p>
        </p:txBody>
      </p:sp>
      <p:sp>
        <p:nvSpPr>
          <p:cNvPr id="22" name="TextBox 22"/>
          <p:cNvSpPr txBox="1"/>
          <p:nvPr/>
        </p:nvSpPr>
        <p:spPr>
          <a:xfrm>
            <a:off x="8449630" y="2759473"/>
            <a:ext cx="1272693" cy="703579"/>
          </a:xfrm>
          <a:prstGeom prst="rect">
            <a:avLst/>
          </a:prstGeom>
        </p:spPr>
        <p:txBody>
          <a:bodyPr lIns="0" tIns="0" rIns="0" bIns="0" rtlCol="0" anchor="t">
            <a:spAutoFit/>
          </a:bodyPr>
          <a:lstStyle/>
          <a:p>
            <a:pPr algn="ctr">
              <a:lnSpc>
                <a:spcPts val="5199"/>
              </a:lnSpc>
            </a:pPr>
            <a:r>
              <a:rPr lang="en-US" sz="5199">
                <a:solidFill>
                  <a:srgbClr val="FFFFFF"/>
                </a:solidFill>
                <a:latin typeface="Arimo"/>
                <a:ea typeface="Arimo"/>
                <a:cs typeface="Arimo"/>
                <a:sym typeface="Arimo"/>
              </a:rPr>
              <a:t>02</a:t>
            </a:r>
          </a:p>
        </p:txBody>
      </p:sp>
      <p:sp>
        <p:nvSpPr>
          <p:cNvPr id="23" name="TextBox 23"/>
          <p:cNvSpPr txBox="1"/>
          <p:nvPr/>
        </p:nvSpPr>
        <p:spPr>
          <a:xfrm>
            <a:off x="14316646" y="2759473"/>
            <a:ext cx="1272693" cy="703579"/>
          </a:xfrm>
          <a:prstGeom prst="rect">
            <a:avLst/>
          </a:prstGeom>
        </p:spPr>
        <p:txBody>
          <a:bodyPr lIns="0" tIns="0" rIns="0" bIns="0" rtlCol="0" anchor="t">
            <a:spAutoFit/>
          </a:bodyPr>
          <a:lstStyle/>
          <a:p>
            <a:pPr algn="ctr">
              <a:lnSpc>
                <a:spcPts val="5199"/>
              </a:lnSpc>
            </a:pPr>
            <a:r>
              <a:rPr lang="en-US" sz="5199">
                <a:solidFill>
                  <a:srgbClr val="FFFFFF"/>
                </a:solidFill>
                <a:latin typeface="Arimo"/>
                <a:ea typeface="Arimo"/>
                <a:cs typeface="Arimo"/>
                <a:sym typeface="Arimo"/>
              </a:rPr>
              <a:t>03</a:t>
            </a:r>
          </a:p>
        </p:txBody>
      </p:sp>
      <p:sp>
        <p:nvSpPr>
          <p:cNvPr id="24" name="TextBox 24"/>
          <p:cNvSpPr txBox="1"/>
          <p:nvPr/>
        </p:nvSpPr>
        <p:spPr>
          <a:xfrm>
            <a:off x="12804220" y="4733387"/>
            <a:ext cx="4285044" cy="727710"/>
          </a:xfrm>
          <a:prstGeom prst="rect">
            <a:avLst/>
          </a:prstGeom>
        </p:spPr>
        <p:txBody>
          <a:bodyPr lIns="0" tIns="0" rIns="0" bIns="0" rtlCol="0" anchor="t">
            <a:spAutoFit/>
          </a:bodyPr>
          <a:lstStyle/>
          <a:p>
            <a:pPr marL="453390" lvl="1" indent="-226695" algn="just">
              <a:lnSpc>
                <a:spcPts val="2940"/>
              </a:lnSpc>
              <a:buFont typeface="Arial"/>
              <a:buChar char="•"/>
            </a:pPr>
            <a:r>
              <a:rPr lang="en-US" sz="2100">
                <a:solidFill>
                  <a:srgbClr val="FFFFFF"/>
                </a:solidFill>
                <a:latin typeface="Canva Sans"/>
                <a:ea typeface="Canva Sans"/>
                <a:cs typeface="Canva Sans"/>
                <a:sym typeface="Canva Sans"/>
              </a:rPr>
              <a:t>May: National  Reflections winners announced</a:t>
            </a:r>
          </a:p>
        </p:txBody>
      </p:sp>
      <p:sp>
        <p:nvSpPr>
          <p:cNvPr id="25" name="TextBox 25"/>
          <p:cNvSpPr txBox="1"/>
          <p:nvPr/>
        </p:nvSpPr>
        <p:spPr>
          <a:xfrm>
            <a:off x="13308293" y="3738356"/>
            <a:ext cx="3276898" cy="687673"/>
          </a:xfrm>
          <a:prstGeom prst="rect">
            <a:avLst/>
          </a:prstGeom>
        </p:spPr>
        <p:txBody>
          <a:bodyPr lIns="0" tIns="0" rIns="0" bIns="0" rtlCol="0" anchor="t">
            <a:spAutoFit/>
          </a:bodyPr>
          <a:lstStyle/>
          <a:p>
            <a:pPr algn="ctr">
              <a:lnSpc>
                <a:spcPts val="5671"/>
              </a:lnSpc>
            </a:pPr>
            <a:r>
              <a:rPr lang="en-US" sz="4051" b="1">
                <a:solidFill>
                  <a:srgbClr val="FFFFFF"/>
                </a:solidFill>
                <a:latin typeface="Glacial Indifference Bold"/>
                <a:ea typeface="Glacial Indifference Bold"/>
                <a:cs typeface="Glacial Indifference Bold"/>
                <a:sym typeface="Glacial Indifference Bold"/>
              </a:rPr>
              <a:t>National PTA</a:t>
            </a:r>
          </a:p>
        </p:txBody>
      </p:sp>
      <p:sp>
        <p:nvSpPr>
          <p:cNvPr id="26" name="TextBox 26"/>
          <p:cNvSpPr txBox="1"/>
          <p:nvPr/>
        </p:nvSpPr>
        <p:spPr>
          <a:xfrm>
            <a:off x="6946659" y="3665968"/>
            <a:ext cx="4202472" cy="687673"/>
          </a:xfrm>
          <a:prstGeom prst="rect">
            <a:avLst/>
          </a:prstGeom>
        </p:spPr>
        <p:txBody>
          <a:bodyPr lIns="0" tIns="0" rIns="0" bIns="0" rtlCol="0" anchor="t">
            <a:spAutoFit/>
          </a:bodyPr>
          <a:lstStyle/>
          <a:p>
            <a:pPr algn="ctr">
              <a:lnSpc>
                <a:spcPts val="5671"/>
              </a:lnSpc>
            </a:pPr>
            <a:r>
              <a:rPr lang="en-US" sz="4051" b="1">
                <a:solidFill>
                  <a:srgbClr val="FFFFFF"/>
                </a:solidFill>
                <a:latin typeface="Glacial Indifference Bold"/>
                <a:ea typeface="Glacial Indifference Bold"/>
                <a:cs typeface="Glacial Indifference Bold"/>
                <a:sym typeface="Glacial Indifference Bold"/>
              </a:rPr>
              <a:t>County Councils</a:t>
            </a:r>
          </a:p>
        </p:txBody>
      </p:sp>
      <p:sp>
        <p:nvSpPr>
          <p:cNvPr id="27" name="TextBox 27"/>
          <p:cNvSpPr txBox="1"/>
          <p:nvPr/>
        </p:nvSpPr>
        <p:spPr>
          <a:xfrm>
            <a:off x="6784734" y="4425315"/>
            <a:ext cx="4364397" cy="2974975"/>
          </a:xfrm>
          <a:prstGeom prst="rect">
            <a:avLst/>
          </a:prstGeom>
        </p:spPr>
        <p:txBody>
          <a:bodyPr lIns="0" tIns="0" rIns="0" bIns="0" rtlCol="0" anchor="t">
            <a:spAutoFit/>
          </a:bodyPr>
          <a:lstStyle/>
          <a:p>
            <a:pPr marL="410211" lvl="1" indent="-205106" algn="just">
              <a:lnSpc>
                <a:spcPts val="2660"/>
              </a:lnSpc>
              <a:buFont typeface="Arial"/>
              <a:buChar char="•"/>
            </a:pPr>
            <a:r>
              <a:rPr lang="en-US" sz="1900">
                <a:solidFill>
                  <a:srgbClr val="FFFFFF"/>
                </a:solidFill>
                <a:latin typeface="Glacial Indifference"/>
                <a:ea typeface="Glacial Indifference"/>
                <a:cs typeface="Glacial Indifference"/>
                <a:sym typeface="Glacial Indifference"/>
              </a:rPr>
              <a:t>County &amp; Regional judging should be completed by December 2026. </a:t>
            </a:r>
          </a:p>
          <a:p>
            <a:pPr marL="431801" lvl="1" indent="-215900" algn="just">
              <a:lnSpc>
                <a:spcPts val="2800"/>
              </a:lnSpc>
              <a:buFont typeface="Arial"/>
              <a:buChar char="•"/>
            </a:pPr>
            <a:r>
              <a:rPr lang="en-US" sz="2000">
                <a:solidFill>
                  <a:srgbClr val="FFFFFF"/>
                </a:solidFill>
                <a:latin typeface="Glacial Indifference"/>
                <a:ea typeface="Glacial Indifference"/>
                <a:cs typeface="Glacial Indifference"/>
                <a:sym typeface="Glacial Indifference"/>
              </a:rPr>
              <a:t>All entries must be uploaded by County Council Chairs to the National PTA Student Entry portal by </a:t>
            </a:r>
            <a:r>
              <a:rPr lang="en-US" sz="2000" b="1">
                <a:solidFill>
                  <a:srgbClr val="FFFFFF"/>
                </a:solidFill>
                <a:latin typeface="Glacial Indifference Bold"/>
                <a:ea typeface="Glacial Indifference Bold"/>
                <a:cs typeface="Glacial Indifference Bold"/>
                <a:sym typeface="Glacial Indifference Bold"/>
              </a:rPr>
              <a:t>January 11, 2027</a:t>
            </a:r>
            <a:r>
              <a:rPr lang="en-US" sz="2000">
                <a:solidFill>
                  <a:srgbClr val="FFFFFF"/>
                </a:solidFill>
                <a:latin typeface="Glacial Indifference"/>
                <a:ea typeface="Glacial Indifference"/>
                <a:cs typeface="Glacial Indifference"/>
                <a:sym typeface="Glacial Indifference"/>
              </a:rPr>
              <a:t> for State advancement.</a:t>
            </a:r>
          </a:p>
          <a:p>
            <a:pPr algn="ctr">
              <a:lnSpc>
                <a:spcPts val="2240"/>
              </a:lnSpc>
            </a:pPr>
            <a:r>
              <a:rPr lang="en-US" sz="1600">
                <a:solidFill>
                  <a:srgbClr val="F4C01E"/>
                </a:solidFill>
                <a:latin typeface="Glacial Indifference"/>
                <a:ea typeface="Glacial Indifference"/>
                <a:cs typeface="Glacial Indifference"/>
                <a:sym typeface="Glacial Indifference"/>
              </a:rPr>
              <a:t>    *Only County Council Relfections Chairs may upload advancements*</a:t>
            </a:r>
          </a:p>
        </p:txBody>
      </p:sp>
      <p:sp>
        <p:nvSpPr>
          <p:cNvPr id="28" name="TextBox 28"/>
          <p:cNvSpPr txBox="1"/>
          <p:nvPr/>
        </p:nvSpPr>
        <p:spPr>
          <a:xfrm>
            <a:off x="6956165" y="8173688"/>
            <a:ext cx="4259622" cy="1581150"/>
          </a:xfrm>
          <a:prstGeom prst="rect">
            <a:avLst/>
          </a:prstGeom>
        </p:spPr>
        <p:txBody>
          <a:bodyPr lIns="0" tIns="0" rIns="0" bIns="0" rtlCol="0" anchor="t">
            <a:spAutoFit/>
          </a:bodyPr>
          <a:lstStyle/>
          <a:p>
            <a:pPr marL="453390" lvl="1" indent="-226695" algn="l">
              <a:lnSpc>
                <a:spcPts val="2520"/>
              </a:lnSpc>
              <a:buFont typeface="Arial"/>
              <a:buChar char="•"/>
            </a:pPr>
            <a:r>
              <a:rPr lang="en-US" sz="2100">
                <a:solidFill>
                  <a:srgbClr val="FFFFFF"/>
                </a:solidFill>
                <a:latin typeface="Glacial Indifference"/>
                <a:ea typeface="Glacial Indifference"/>
                <a:cs typeface="Glacial Indifference"/>
                <a:sym typeface="Glacial Indifference"/>
              </a:rPr>
              <a:t>March 1, 2027 – Entries that won at state level due to Nationals.</a:t>
            </a:r>
          </a:p>
          <a:p>
            <a:pPr marL="453390" lvl="1" indent="-226695" algn="l">
              <a:lnSpc>
                <a:spcPts val="2520"/>
              </a:lnSpc>
              <a:buFont typeface="Arial"/>
              <a:buChar char="•"/>
            </a:pPr>
            <a:r>
              <a:rPr lang="en-US" sz="2100">
                <a:solidFill>
                  <a:srgbClr val="FFFFFF"/>
                </a:solidFill>
                <a:latin typeface="Glacial Indifference"/>
                <a:ea typeface="Glacial Indifference"/>
                <a:cs typeface="Glacial Indifference"/>
                <a:sym typeface="Glacial Indifference"/>
              </a:rPr>
              <a:t>Early April – State winners announced.</a:t>
            </a:r>
          </a:p>
          <a:p>
            <a:pPr marL="453390" lvl="1" indent="-226695" algn="l">
              <a:lnSpc>
                <a:spcPts val="2520"/>
              </a:lnSpc>
              <a:buFont typeface="Arial"/>
              <a:buChar char="•"/>
            </a:pPr>
            <a:r>
              <a:rPr lang="en-US" sz="2100">
                <a:solidFill>
                  <a:srgbClr val="FFFFFF"/>
                </a:solidFill>
                <a:latin typeface="Glacial Indifference"/>
                <a:ea typeface="Glacial Indifference"/>
                <a:cs typeface="Glacial Indifference"/>
                <a:sym typeface="Glacial Indifference"/>
              </a:rPr>
              <a:t>State ceremony - TBD</a:t>
            </a:r>
          </a:p>
        </p:txBody>
      </p:sp>
      <p:sp>
        <p:nvSpPr>
          <p:cNvPr id="29" name="TextBox 29"/>
          <p:cNvSpPr txBox="1"/>
          <p:nvPr/>
        </p:nvSpPr>
        <p:spPr>
          <a:xfrm>
            <a:off x="1661442" y="3660334"/>
            <a:ext cx="3051335" cy="687673"/>
          </a:xfrm>
          <a:prstGeom prst="rect">
            <a:avLst/>
          </a:prstGeom>
        </p:spPr>
        <p:txBody>
          <a:bodyPr lIns="0" tIns="0" rIns="0" bIns="0" rtlCol="0" anchor="t">
            <a:spAutoFit/>
          </a:bodyPr>
          <a:lstStyle/>
          <a:p>
            <a:pPr algn="ctr">
              <a:lnSpc>
                <a:spcPts val="5671"/>
              </a:lnSpc>
            </a:pPr>
            <a:r>
              <a:rPr lang="en-US" sz="4051" b="1">
                <a:solidFill>
                  <a:srgbClr val="FFFFFF"/>
                </a:solidFill>
                <a:latin typeface="Glacial Indifference Bold"/>
                <a:ea typeface="Glacial Indifference Bold"/>
                <a:cs typeface="Glacial Indifference Bold"/>
                <a:sym typeface="Glacial Indifference Bold"/>
              </a:rPr>
              <a:t>Local Units</a:t>
            </a:r>
          </a:p>
        </p:txBody>
      </p:sp>
      <p:sp>
        <p:nvSpPr>
          <p:cNvPr id="30" name="TextBox 30"/>
          <p:cNvSpPr txBox="1"/>
          <p:nvPr/>
        </p:nvSpPr>
        <p:spPr>
          <a:xfrm>
            <a:off x="1096273" y="4406265"/>
            <a:ext cx="4254458" cy="4866005"/>
          </a:xfrm>
          <a:prstGeom prst="rect">
            <a:avLst/>
          </a:prstGeom>
        </p:spPr>
        <p:txBody>
          <a:bodyPr lIns="0" tIns="0" rIns="0" bIns="0" rtlCol="0" anchor="t">
            <a:spAutoFit/>
          </a:bodyPr>
          <a:lstStyle/>
          <a:p>
            <a:pPr algn="just">
              <a:lnSpc>
                <a:spcPts val="3219"/>
              </a:lnSpc>
            </a:pPr>
            <a:r>
              <a:rPr lang="en-US" sz="2299">
                <a:solidFill>
                  <a:srgbClr val="FFF6EA"/>
                </a:solidFill>
                <a:latin typeface="Glacial Indifference"/>
                <a:ea typeface="Glacial Indifference"/>
                <a:cs typeface="Glacial Indifference"/>
                <a:sym typeface="Glacial Indifference"/>
              </a:rPr>
              <a:t>Set your submission deadline in keeping with your County Council’s or Region Reps’ deadlines.</a:t>
            </a:r>
          </a:p>
          <a:p>
            <a:pPr algn="l">
              <a:lnSpc>
                <a:spcPts val="2659"/>
              </a:lnSpc>
            </a:pPr>
            <a:r>
              <a:rPr lang="en-US" sz="1899">
                <a:solidFill>
                  <a:srgbClr val="F4C01E"/>
                </a:solidFill>
                <a:latin typeface="Glacial Indifference"/>
                <a:ea typeface="Glacial Indifference"/>
                <a:cs typeface="Glacial Indifference"/>
                <a:sym typeface="Glacial Indifference"/>
              </a:rPr>
              <a:t>Sample Schedule</a:t>
            </a:r>
          </a:p>
          <a:p>
            <a:pPr algn="l">
              <a:lnSpc>
                <a:spcPts val="2659"/>
              </a:lnSpc>
            </a:pPr>
            <a:r>
              <a:rPr lang="en-US" sz="1899">
                <a:solidFill>
                  <a:srgbClr val="F4C01E"/>
                </a:solidFill>
                <a:latin typeface="Glacial Indifference"/>
                <a:ea typeface="Glacial Indifference"/>
                <a:cs typeface="Glacial Indifference"/>
                <a:sym typeface="Glacial Indifference"/>
              </a:rPr>
              <a:t>•Mid-October to mid-November – review entries and complete local judging</a:t>
            </a:r>
          </a:p>
          <a:p>
            <a:pPr algn="l">
              <a:lnSpc>
                <a:spcPts val="2659"/>
              </a:lnSpc>
            </a:pPr>
            <a:r>
              <a:rPr lang="en-US" sz="1899">
                <a:solidFill>
                  <a:srgbClr val="F4C01E"/>
                </a:solidFill>
                <a:latin typeface="Glacial Indifference"/>
                <a:ea typeface="Glacial Indifference"/>
                <a:cs typeface="Glacial Indifference"/>
                <a:sym typeface="Glacial Indifference"/>
              </a:rPr>
              <a:t>•Mid-November – Deadline to advance your winning entries to next level</a:t>
            </a:r>
          </a:p>
          <a:p>
            <a:pPr algn="just">
              <a:lnSpc>
                <a:spcPts val="3219"/>
              </a:lnSpc>
            </a:pPr>
            <a:r>
              <a:rPr lang="en-US" sz="2299">
                <a:solidFill>
                  <a:srgbClr val="FFF6EA"/>
                </a:solidFill>
                <a:latin typeface="Glacial Indifference"/>
                <a:ea typeface="Glacial Indifference"/>
                <a:cs typeface="Glacial Indifference"/>
                <a:sym typeface="Glacial Indifference"/>
              </a:rPr>
              <a:t>Units in a council advance to council Reflections chair. Units not in a council advance to Region Reflections Chair.</a:t>
            </a:r>
          </a:p>
        </p:txBody>
      </p:sp>
      <p:sp>
        <p:nvSpPr>
          <p:cNvPr id="31" name="TextBox 31"/>
          <p:cNvSpPr txBox="1"/>
          <p:nvPr/>
        </p:nvSpPr>
        <p:spPr>
          <a:xfrm>
            <a:off x="0" y="126044"/>
            <a:ext cx="18288000" cy="1151763"/>
          </a:xfrm>
          <a:prstGeom prst="rect">
            <a:avLst/>
          </a:prstGeom>
        </p:spPr>
        <p:txBody>
          <a:bodyPr lIns="0" tIns="0" rIns="0" bIns="0" rtlCol="0" anchor="t">
            <a:spAutoFit/>
          </a:bodyPr>
          <a:lstStyle/>
          <a:p>
            <a:pPr algn="ctr">
              <a:lnSpc>
                <a:spcPts val="9492"/>
              </a:lnSpc>
              <a:spcBef>
                <a:spcPct val="0"/>
              </a:spcBef>
            </a:pPr>
            <a:r>
              <a:rPr lang="en-US" sz="6780" b="1">
                <a:solidFill>
                  <a:srgbClr val="000000"/>
                </a:solidFill>
                <a:latin typeface="Playfair Display Bold"/>
                <a:ea typeface="Playfair Display Bold"/>
                <a:cs typeface="Playfair Display Bold"/>
                <a:sym typeface="Playfair Display Bold"/>
              </a:rPr>
              <a:t>2024-25 SCHEDULE &amp; DEADLINES</a:t>
            </a:r>
          </a:p>
        </p:txBody>
      </p:sp>
      <p:sp>
        <p:nvSpPr>
          <p:cNvPr id="32" name="TextBox 32"/>
          <p:cNvSpPr txBox="1"/>
          <p:nvPr/>
        </p:nvSpPr>
        <p:spPr>
          <a:xfrm>
            <a:off x="7909780" y="7438390"/>
            <a:ext cx="2468440" cy="687673"/>
          </a:xfrm>
          <a:prstGeom prst="rect">
            <a:avLst/>
          </a:prstGeom>
        </p:spPr>
        <p:txBody>
          <a:bodyPr lIns="0" tIns="0" rIns="0" bIns="0" rtlCol="0" anchor="t">
            <a:spAutoFit/>
          </a:bodyPr>
          <a:lstStyle/>
          <a:p>
            <a:pPr algn="ctr">
              <a:lnSpc>
                <a:spcPts val="5671"/>
              </a:lnSpc>
            </a:pPr>
            <a:r>
              <a:rPr lang="en-US" sz="4051" b="1">
                <a:solidFill>
                  <a:srgbClr val="FFFFFF"/>
                </a:solidFill>
                <a:latin typeface="Glacial Indifference Bold"/>
                <a:ea typeface="Glacial Indifference Bold"/>
                <a:cs typeface="Glacial Indifference Bold"/>
                <a:sym typeface="Glacial Indifference Bold"/>
              </a:rPr>
              <a:t>State PTA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6794807" y="0"/>
            <a:ext cx="11871197" cy="10287000"/>
            <a:chOff x="0" y="0"/>
            <a:chExt cx="3126570" cy="2709333"/>
          </a:xfrm>
        </p:grpSpPr>
        <p:sp>
          <p:nvSpPr>
            <p:cNvPr id="3" name="Freeform 3"/>
            <p:cNvSpPr/>
            <p:nvPr/>
          </p:nvSpPr>
          <p:spPr>
            <a:xfrm>
              <a:off x="0" y="0"/>
              <a:ext cx="3126570" cy="2709333"/>
            </a:xfrm>
            <a:custGeom>
              <a:avLst/>
              <a:gdLst/>
              <a:ahLst/>
              <a:cxnLst/>
              <a:rect l="l" t="t" r="r" b="b"/>
              <a:pathLst>
                <a:path w="3126570" h="2709333">
                  <a:moveTo>
                    <a:pt x="0" y="0"/>
                  </a:moveTo>
                  <a:lnTo>
                    <a:pt x="3126570" y="0"/>
                  </a:lnTo>
                  <a:lnTo>
                    <a:pt x="3126570" y="2709333"/>
                  </a:lnTo>
                  <a:lnTo>
                    <a:pt x="0" y="2709333"/>
                  </a:lnTo>
                  <a:close/>
                </a:path>
              </a:pathLst>
            </a:custGeom>
            <a:solidFill>
              <a:srgbClr val="FECD01"/>
            </a:solidFill>
          </p:spPr>
          <p:txBody>
            <a:bodyPr/>
            <a:lstStyle/>
            <a:p>
              <a:endParaRPr lang="en-US"/>
            </a:p>
          </p:txBody>
        </p:sp>
        <p:sp>
          <p:nvSpPr>
            <p:cNvPr id="4" name="TextBox 4"/>
            <p:cNvSpPr txBox="1"/>
            <p:nvPr/>
          </p:nvSpPr>
          <p:spPr>
            <a:xfrm>
              <a:off x="0" y="0"/>
              <a:ext cx="3126570" cy="2709333"/>
            </a:xfrm>
            <a:prstGeom prst="rect">
              <a:avLst/>
            </a:prstGeom>
          </p:spPr>
          <p:txBody>
            <a:bodyPr lIns="50800" tIns="50800" rIns="50800" bIns="50800" rtlCol="0" anchor="ctr"/>
            <a:lstStyle/>
            <a:p>
              <a:pPr algn="ctr">
                <a:lnSpc>
                  <a:spcPts val="2663"/>
                </a:lnSpc>
              </a:pPr>
              <a:endParaRPr/>
            </a:p>
          </p:txBody>
        </p:sp>
      </p:grpSp>
      <p:grpSp>
        <p:nvGrpSpPr>
          <p:cNvPr id="5" name="Group 5"/>
          <p:cNvGrpSpPr/>
          <p:nvPr/>
        </p:nvGrpSpPr>
        <p:grpSpPr>
          <a:xfrm>
            <a:off x="7687495" y="-395134"/>
            <a:ext cx="10085820" cy="7940575"/>
            <a:chOff x="0" y="0"/>
            <a:chExt cx="13447759" cy="10587433"/>
          </a:xfrm>
        </p:grpSpPr>
        <p:sp>
          <p:nvSpPr>
            <p:cNvPr id="6" name="Freeform 6"/>
            <p:cNvSpPr/>
            <p:nvPr/>
          </p:nvSpPr>
          <p:spPr>
            <a:xfrm>
              <a:off x="0" y="0"/>
              <a:ext cx="13447759" cy="10587433"/>
            </a:xfrm>
            <a:custGeom>
              <a:avLst/>
              <a:gdLst/>
              <a:ahLst/>
              <a:cxnLst/>
              <a:rect l="l" t="t" r="r" b="b"/>
              <a:pathLst>
                <a:path w="13447759" h="10587433">
                  <a:moveTo>
                    <a:pt x="0" y="0"/>
                  </a:moveTo>
                  <a:lnTo>
                    <a:pt x="13447759" y="0"/>
                  </a:lnTo>
                  <a:lnTo>
                    <a:pt x="13447759" y="10587433"/>
                  </a:lnTo>
                  <a:lnTo>
                    <a:pt x="0" y="10587433"/>
                  </a:lnTo>
                  <a:lnTo>
                    <a:pt x="0" y="0"/>
                  </a:lnTo>
                  <a:close/>
                </a:path>
              </a:pathLst>
            </a:custGeom>
            <a:blipFill>
              <a:blip r:embed="rId2"/>
              <a:stretch>
                <a:fillRect l="-24924" r="-24924"/>
              </a:stretch>
            </a:blipFill>
          </p:spPr>
          <p:txBody>
            <a:bodyPr/>
            <a:lstStyle/>
            <a:p>
              <a:endParaRPr lang="en-US"/>
            </a:p>
          </p:txBody>
        </p:sp>
        <p:grpSp>
          <p:nvGrpSpPr>
            <p:cNvPr id="7" name="Group 7"/>
            <p:cNvGrpSpPr/>
            <p:nvPr/>
          </p:nvGrpSpPr>
          <p:grpSpPr>
            <a:xfrm rot="-87032">
              <a:off x="2561834" y="3407951"/>
              <a:ext cx="8645936" cy="4845734"/>
              <a:chOff x="0" y="0"/>
              <a:chExt cx="2527890" cy="1416791"/>
            </a:xfrm>
          </p:grpSpPr>
          <p:sp>
            <p:nvSpPr>
              <p:cNvPr id="8" name="Freeform 8"/>
              <p:cNvSpPr/>
              <p:nvPr/>
            </p:nvSpPr>
            <p:spPr>
              <a:xfrm>
                <a:off x="0" y="0"/>
                <a:ext cx="2527890" cy="1416791"/>
              </a:xfrm>
              <a:custGeom>
                <a:avLst/>
                <a:gdLst/>
                <a:ahLst/>
                <a:cxnLst/>
                <a:rect l="l" t="t" r="r" b="b"/>
                <a:pathLst>
                  <a:path w="2527890" h="1416791">
                    <a:moveTo>
                      <a:pt x="0" y="0"/>
                    </a:moveTo>
                    <a:lnTo>
                      <a:pt x="2527890" y="0"/>
                    </a:lnTo>
                    <a:lnTo>
                      <a:pt x="2527890" y="1416791"/>
                    </a:lnTo>
                    <a:lnTo>
                      <a:pt x="0" y="1416791"/>
                    </a:lnTo>
                    <a:close/>
                  </a:path>
                </a:pathLst>
              </a:custGeom>
              <a:solidFill>
                <a:srgbClr val="FFFFFF"/>
              </a:solidFill>
            </p:spPr>
            <p:txBody>
              <a:bodyPr/>
              <a:lstStyle/>
              <a:p>
                <a:endParaRPr lang="en-US"/>
              </a:p>
            </p:txBody>
          </p:sp>
          <p:sp>
            <p:nvSpPr>
              <p:cNvPr id="9" name="TextBox 9"/>
              <p:cNvSpPr txBox="1"/>
              <p:nvPr/>
            </p:nvSpPr>
            <p:spPr>
              <a:xfrm>
                <a:off x="0" y="-38100"/>
                <a:ext cx="2527890" cy="1454891"/>
              </a:xfrm>
              <a:prstGeom prst="rect">
                <a:avLst/>
              </a:prstGeom>
            </p:spPr>
            <p:txBody>
              <a:bodyPr lIns="39109" tIns="39109" rIns="39109" bIns="39109" rtlCol="0" anchor="ctr"/>
              <a:lstStyle/>
              <a:p>
                <a:pPr algn="ctr">
                  <a:lnSpc>
                    <a:spcPts val="2659"/>
                  </a:lnSpc>
                  <a:spcBef>
                    <a:spcPct val="0"/>
                  </a:spcBef>
                </a:pPr>
                <a:endParaRPr/>
              </a:p>
            </p:txBody>
          </p:sp>
        </p:grpSp>
      </p:grpSp>
      <p:grpSp>
        <p:nvGrpSpPr>
          <p:cNvPr id="10" name="Group 10"/>
          <p:cNvGrpSpPr/>
          <p:nvPr/>
        </p:nvGrpSpPr>
        <p:grpSpPr>
          <a:xfrm>
            <a:off x="7299665" y="7756341"/>
            <a:ext cx="10606032" cy="2294961"/>
            <a:chOff x="0" y="0"/>
            <a:chExt cx="2793358" cy="604434"/>
          </a:xfrm>
        </p:grpSpPr>
        <p:sp>
          <p:nvSpPr>
            <p:cNvPr id="11" name="Freeform 11"/>
            <p:cNvSpPr/>
            <p:nvPr/>
          </p:nvSpPr>
          <p:spPr>
            <a:xfrm>
              <a:off x="0" y="0"/>
              <a:ext cx="2793358" cy="604434"/>
            </a:xfrm>
            <a:custGeom>
              <a:avLst/>
              <a:gdLst/>
              <a:ahLst/>
              <a:cxnLst/>
              <a:rect l="l" t="t" r="r" b="b"/>
              <a:pathLst>
                <a:path w="2793358" h="604434">
                  <a:moveTo>
                    <a:pt x="37228" y="0"/>
                  </a:moveTo>
                  <a:lnTo>
                    <a:pt x="2756130" y="0"/>
                  </a:lnTo>
                  <a:cubicBezTo>
                    <a:pt x="2766004" y="0"/>
                    <a:pt x="2775473" y="3922"/>
                    <a:pt x="2782454" y="10904"/>
                  </a:cubicBezTo>
                  <a:cubicBezTo>
                    <a:pt x="2789436" y="17885"/>
                    <a:pt x="2793358" y="27354"/>
                    <a:pt x="2793358" y="37228"/>
                  </a:cubicBezTo>
                  <a:lnTo>
                    <a:pt x="2793358" y="567207"/>
                  </a:lnTo>
                  <a:cubicBezTo>
                    <a:pt x="2793358" y="587767"/>
                    <a:pt x="2776691" y="604434"/>
                    <a:pt x="2756130" y="604434"/>
                  </a:cubicBezTo>
                  <a:lnTo>
                    <a:pt x="37228" y="604434"/>
                  </a:lnTo>
                  <a:cubicBezTo>
                    <a:pt x="27354" y="604434"/>
                    <a:pt x="17885" y="600512"/>
                    <a:pt x="10904" y="593531"/>
                  </a:cubicBezTo>
                  <a:cubicBezTo>
                    <a:pt x="3922" y="586549"/>
                    <a:pt x="0" y="577080"/>
                    <a:pt x="0" y="567207"/>
                  </a:cubicBezTo>
                  <a:lnTo>
                    <a:pt x="0" y="37228"/>
                  </a:lnTo>
                  <a:cubicBezTo>
                    <a:pt x="0" y="27354"/>
                    <a:pt x="3922" y="17885"/>
                    <a:pt x="10904" y="10904"/>
                  </a:cubicBezTo>
                  <a:cubicBezTo>
                    <a:pt x="17885" y="3922"/>
                    <a:pt x="27354" y="0"/>
                    <a:pt x="37228" y="0"/>
                  </a:cubicBezTo>
                  <a:close/>
                </a:path>
              </a:pathLst>
            </a:custGeom>
            <a:solidFill>
              <a:srgbClr val="FDFAF0"/>
            </a:solidFill>
          </p:spPr>
          <p:txBody>
            <a:bodyPr/>
            <a:lstStyle/>
            <a:p>
              <a:endParaRPr lang="en-US"/>
            </a:p>
          </p:txBody>
        </p:sp>
        <p:sp>
          <p:nvSpPr>
            <p:cNvPr id="12" name="TextBox 12"/>
            <p:cNvSpPr txBox="1"/>
            <p:nvPr/>
          </p:nvSpPr>
          <p:spPr>
            <a:xfrm>
              <a:off x="0" y="0"/>
              <a:ext cx="2793358" cy="604434"/>
            </a:xfrm>
            <a:prstGeom prst="rect">
              <a:avLst/>
            </a:prstGeom>
          </p:spPr>
          <p:txBody>
            <a:bodyPr lIns="50800" tIns="50800" rIns="50800" bIns="50800" rtlCol="0" anchor="ctr"/>
            <a:lstStyle/>
            <a:p>
              <a:pPr algn="ctr">
                <a:lnSpc>
                  <a:spcPts val="2663"/>
                </a:lnSpc>
              </a:pPr>
              <a:endParaRPr/>
            </a:p>
          </p:txBody>
        </p:sp>
      </p:grpSp>
      <p:sp>
        <p:nvSpPr>
          <p:cNvPr id="13" name="Freeform 13"/>
          <p:cNvSpPr/>
          <p:nvPr/>
        </p:nvSpPr>
        <p:spPr>
          <a:xfrm>
            <a:off x="12999239" y="7986432"/>
            <a:ext cx="1901845" cy="1901845"/>
          </a:xfrm>
          <a:custGeom>
            <a:avLst/>
            <a:gdLst/>
            <a:ahLst/>
            <a:cxnLst/>
            <a:rect l="l" t="t" r="r" b="b"/>
            <a:pathLst>
              <a:path w="1901845" h="1901845">
                <a:moveTo>
                  <a:pt x="0" y="0"/>
                </a:moveTo>
                <a:lnTo>
                  <a:pt x="1901845" y="0"/>
                </a:lnTo>
                <a:lnTo>
                  <a:pt x="1901845" y="1901845"/>
                </a:lnTo>
                <a:lnTo>
                  <a:pt x="0" y="1901845"/>
                </a:lnTo>
                <a:lnTo>
                  <a:pt x="0" y="0"/>
                </a:lnTo>
                <a:close/>
              </a:path>
            </a:pathLst>
          </a:custGeom>
          <a:blipFill>
            <a:blip r:embed="rId3"/>
            <a:stretch>
              <a:fillRect/>
            </a:stretch>
          </a:blipFill>
        </p:spPr>
        <p:txBody>
          <a:bodyPr/>
          <a:lstStyle/>
          <a:p>
            <a:endParaRPr lang="en-US"/>
          </a:p>
        </p:txBody>
      </p:sp>
      <p:sp>
        <p:nvSpPr>
          <p:cNvPr id="14" name="Freeform 14"/>
          <p:cNvSpPr/>
          <p:nvPr/>
        </p:nvSpPr>
        <p:spPr>
          <a:xfrm>
            <a:off x="10163606" y="7986432"/>
            <a:ext cx="2264133" cy="2092843"/>
          </a:xfrm>
          <a:custGeom>
            <a:avLst/>
            <a:gdLst/>
            <a:ahLst/>
            <a:cxnLst/>
            <a:rect l="l" t="t" r="r" b="b"/>
            <a:pathLst>
              <a:path w="2264133" h="2092843">
                <a:moveTo>
                  <a:pt x="0" y="0"/>
                </a:moveTo>
                <a:lnTo>
                  <a:pt x="2264133" y="0"/>
                </a:lnTo>
                <a:lnTo>
                  <a:pt x="2264133" y="2092843"/>
                </a:lnTo>
                <a:lnTo>
                  <a:pt x="0" y="2092843"/>
                </a:lnTo>
                <a:lnTo>
                  <a:pt x="0" y="0"/>
                </a:lnTo>
                <a:close/>
              </a:path>
            </a:pathLst>
          </a:custGeom>
          <a:blipFill>
            <a:blip r:embed="rId4"/>
            <a:stretch>
              <a:fillRect l="-23323" r="-21601"/>
            </a:stretch>
          </a:blipFill>
        </p:spPr>
        <p:txBody>
          <a:bodyPr/>
          <a:lstStyle/>
          <a:p>
            <a:endParaRPr lang="en-US"/>
          </a:p>
        </p:txBody>
      </p:sp>
      <p:sp>
        <p:nvSpPr>
          <p:cNvPr id="15" name="Freeform 15"/>
          <p:cNvSpPr/>
          <p:nvPr/>
        </p:nvSpPr>
        <p:spPr>
          <a:xfrm>
            <a:off x="7687495" y="7986432"/>
            <a:ext cx="1901845" cy="1901845"/>
          </a:xfrm>
          <a:custGeom>
            <a:avLst/>
            <a:gdLst/>
            <a:ahLst/>
            <a:cxnLst/>
            <a:rect l="l" t="t" r="r" b="b"/>
            <a:pathLst>
              <a:path w="1901845" h="1901845">
                <a:moveTo>
                  <a:pt x="0" y="0"/>
                </a:moveTo>
                <a:lnTo>
                  <a:pt x="1901845" y="0"/>
                </a:lnTo>
                <a:lnTo>
                  <a:pt x="1901845" y="1901845"/>
                </a:lnTo>
                <a:lnTo>
                  <a:pt x="0" y="1901845"/>
                </a:lnTo>
                <a:lnTo>
                  <a:pt x="0" y="0"/>
                </a:lnTo>
                <a:close/>
              </a:path>
            </a:pathLst>
          </a:custGeom>
          <a:blipFill>
            <a:blip r:embed="rId5"/>
            <a:stretch>
              <a:fillRect/>
            </a:stretch>
          </a:blipFill>
        </p:spPr>
        <p:txBody>
          <a:bodyPr/>
          <a:lstStyle/>
          <a:p>
            <a:endParaRPr lang="en-US"/>
          </a:p>
        </p:txBody>
      </p:sp>
      <p:grpSp>
        <p:nvGrpSpPr>
          <p:cNvPr id="16" name="Group 16"/>
          <p:cNvGrpSpPr/>
          <p:nvPr/>
        </p:nvGrpSpPr>
        <p:grpSpPr>
          <a:xfrm rot="5400000">
            <a:off x="-1560702" y="1980768"/>
            <a:ext cx="9841245" cy="6299824"/>
            <a:chOff x="0" y="0"/>
            <a:chExt cx="7799161" cy="4992594"/>
          </a:xfrm>
        </p:grpSpPr>
        <p:sp>
          <p:nvSpPr>
            <p:cNvPr id="17" name="Freeform 17"/>
            <p:cNvSpPr/>
            <p:nvPr/>
          </p:nvSpPr>
          <p:spPr>
            <a:xfrm>
              <a:off x="0" y="0"/>
              <a:ext cx="7799161" cy="4992594"/>
            </a:xfrm>
            <a:custGeom>
              <a:avLst/>
              <a:gdLst/>
              <a:ahLst/>
              <a:cxnLst/>
              <a:rect l="l" t="t" r="r" b="b"/>
              <a:pathLst>
                <a:path w="7799161" h="4992594">
                  <a:moveTo>
                    <a:pt x="7533732" y="0"/>
                  </a:moveTo>
                  <a:lnTo>
                    <a:pt x="265430" y="0"/>
                  </a:lnTo>
                  <a:cubicBezTo>
                    <a:pt x="265430" y="146050"/>
                    <a:pt x="147320" y="265430"/>
                    <a:pt x="0" y="265430"/>
                  </a:cubicBezTo>
                  <a:lnTo>
                    <a:pt x="0" y="4727165"/>
                  </a:lnTo>
                  <a:cubicBezTo>
                    <a:pt x="146050" y="4727165"/>
                    <a:pt x="265430" y="4845274"/>
                    <a:pt x="265430" y="4992594"/>
                  </a:cubicBezTo>
                  <a:lnTo>
                    <a:pt x="7533732" y="4992594"/>
                  </a:lnTo>
                  <a:cubicBezTo>
                    <a:pt x="7533732" y="4846544"/>
                    <a:pt x="7651841" y="4727165"/>
                    <a:pt x="7799161" y="4727165"/>
                  </a:cubicBezTo>
                  <a:lnTo>
                    <a:pt x="7799161" y="265430"/>
                  </a:lnTo>
                  <a:cubicBezTo>
                    <a:pt x="7653111" y="265430"/>
                    <a:pt x="7533732" y="147320"/>
                    <a:pt x="7533732" y="0"/>
                  </a:cubicBezTo>
                  <a:close/>
                </a:path>
              </a:pathLst>
            </a:custGeom>
            <a:solidFill>
              <a:srgbClr val="1F222B"/>
            </a:solidFill>
          </p:spPr>
          <p:txBody>
            <a:bodyPr/>
            <a:lstStyle/>
            <a:p>
              <a:endParaRPr lang="en-US"/>
            </a:p>
          </p:txBody>
        </p:sp>
      </p:grpSp>
      <p:sp>
        <p:nvSpPr>
          <p:cNvPr id="18" name="Freeform 18"/>
          <p:cNvSpPr/>
          <p:nvPr/>
        </p:nvSpPr>
        <p:spPr>
          <a:xfrm>
            <a:off x="15472584" y="7986432"/>
            <a:ext cx="1901845" cy="1901845"/>
          </a:xfrm>
          <a:custGeom>
            <a:avLst/>
            <a:gdLst/>
            <a:ahLst/>
            <a:cxnLst/>
            <a:rect l="l" t="t" r="r" b="b"/>
            <a:pathLst>
              <a:path w="1901845" h="1901845">
                <a:moveTo>
                  <a:pt x="0" y="0"/>
                </a:moveTo>
                <a:lnTo>
                  <a:pt x="1901844" y="0"/>
                </a:lnTo>
                <a:lnTo>
                  <a:pt x="1901844" y="1901845"/>
                </a:lnTo>
                <a:lnTo>
                  <a:pt x="0" y="1901845"/>
                </a:lnTo>
                <a:lnTo>
                  <a:pt x="0" y="0"/>
                </a:lnTo>
                <a:close/>
              </a:path>
            </a:pathLst>
          </a:custGeom>
          <a:blipFill>
            <a:blip r:embed="rId6"/>
            <a:stretch>
              <a:fillRect/>
            </a:stretch>
          </a:blipFill>
        </p:spPr>
        <p:txBody>
          <a:bodyPr/>
          <a:lstStyle/>
          <a:p>
            <a:endParaRPr lang="en-US"/>
          </a:p>
        </p:txBody>
      </p:sp>
      <p:sp>
        <p:nvSpPr>
          <p:cNvPr id="19" name="TextBox 19"/>
          <p:cNvSpPr txBox="1"/>
          <p:nvPr/>
        </p:nvSpPr>
        <p:spPr>
          <a:xfrm>
            <a:off x="448256" y="656023"/>
            <a:ext cx="5837303" cy="1182243"/>
          </a:xfrm>
          <a:prstGeom prst="rect">
            <a:avLst/>
          </a:prstGeom>
        </p:spPr>
        <p:txBody>
          <a:bodyPr lIns="0" tIns="0" rIns="0" bIns="0" rtlCol="0" anchor="t">
            <a:spAutoFit/>
          </a:bodyPr>
          <a:lstStyle/>
          <a:p>
            <a:pPr algn="ctr">
              <a:lnSpc>
                <a:spcPts val="4781"/>
              </a:lnSpc>
              <a:spcBef>
                <a:spcPct val="0"/>
              </a:spcBef>
            </a:pPr>
            <a:r>
              <a:rPr lang="en-US" sz="3415" b="1">
                <a:solidFill>
                  <a:srgbClr val="FDFAF0"/>
                </a:solidFill>
                <a:latin typeface="Glacial Indifference Bold"/>
                <a:ea typeface="Glacial Indifference Bold"/>
                <a:cs typeface="Glacial Indifference Bold"/>
                <a:sym typeface="Glacial Indifference Bold"/>
              </a:rPr>
              <a:t>NATIONAL PTA REFLECTIONS </a:t>
            </a:r>
          </a:p>
          <a:p>
            <a:pPr algn="ctr">
              <a:lnSpc>
                <a:spcPts val="4781"/>
              </a:lnSpc>
              <a:spcBef>
                <a:spcPct val="0"/>
              </a:spcBef>
            </a:pPr>
            <a:r>
              <a:rPr lang="en-US" sz="3415" b="1">
                <a:solidFill>
                  <a:srgbClr val="FDFAF0"/>
                </a:solidFill>
                <a:latin typeface="Glacial Indifference Bold"/>
                <a:ea typeface="Glacial Indifference Bold"/>
                <a:cs typeface="Glacial Indifference Bold"/>
                <a:sym typeface="Glacial Indifference Bold"/>
              </a:rPr>
              <a:t>THEME SEARCH CONTEST</a:t>
            </a:r>
          </a:p>
        </p:txBody>
      </p:sp>
      <p:sp>
        <p:nvSpPr>
          <p:cNvPr id="20" name="TextBox 20"/>
          <p:cNvSpPr txBox="1"/>
          <p:nvPr/>
        </p:nvSpPr>
        <p:spPr>
          <a:xfrm>
            <a:off x="434282" y="2031286"/>
            <a:ext cx="5851276" cy="7603529"/>
          </a:xfrm>
          <a:prstGeom prst="rect">
            <a:avLst/>
          </a:prstGeom>
        </p:spPr>
        <p:txBody>
          <a:bodyPr lIns="0" tIns="0" rIns="0" bIns="0" rtlCol="0" anchor="t">
            <a:spAutoFit/>
          </a:bodyPr>
          <a:lstStyle/>
          <a:p>
            <a:pPr algn="just">
              <a:lnSpc>
                <a:spcPts val="3532"/>
              </a:lnSpc>
              <a:spcBef>
                <a:spcPct val="0"/>
              </a:spcBef>
            </a:pPr>
            <a:r>
              <a:rPr lang="en-US" sz="2523">
                <a:solidFill>
                  <a:srgbClr val="FDFAF0"/>
                </a:solidFill>
                <a:latin typeface="Glacial Indifference"/>
                <a:ea typeface="Glacial Indifference"/>
                <a:cs typeface="Glacial Indifference"/>
                <a:sym typeface="Glacial Indifference"/>
              </a:rPr>
              <a:t>The Reflections program theme is chosen each year from hundreds of suggestions submitted by students across the country. </a:t>
            </a:r>
          </a:p>
          <a:p>
            <a:pPr algn="just">
              <a:lnSpc>
                <a:spcPts val="3532"/>
              </a:lnSpc>
              <a:spcBef>
                <a:spcPct val="0"/>
              </a:spcBef>
            </a:pPr>
            <a:endParaRPr lang="en-US" sz="2523">
              <a:solidFill>
                <a:srgbClr val="FDFAF0"/>
              </a:solidFill>
              <a:latin typeface="Glacial Indifference"/>
              <a:ea typeface="Glacial Indifference"/>
              <a:cs typeface="Glacial Indifference"/>
              <a:sym typeface="Glacial Indifference"/>
            </a:endParaRPr>
          </a:p>
          <a:p>
            <a:pPr algn="just">
              <a:lnSpc>
                <a:spcPts val="3532"/>
              </a:lnSpc>
              <a:spcBef>
                <a:spcPct val="0"/>
              </a:spcBef>
            </a:pPr>
            <a:r>
              <a:rPr lang="en-US" sz="2523">
                <a:solidFill>
                  <a:srgbClr val="FDFAF0"/>
                </a:solidFill>
                <a:latin typeface="Glacial Indifference"/>
                <a:ea typeface="Glacial Indifference"/>
                <a:cs typeface="Glacial Indifference"/>
                <a:sym typeface="Glacial Indifference"/>
              </a:rPr>
              <a:t>Students at schools with a PTA in Florida, even if the PTA does not participate in the Reflections program, can submit their suggested themes.  Submit themes to Florida PTA by October 17th. The Reflections Committee then selects the top 5 entries to be advanced to the National PTA. </a:t>
            </a:r>
          </a:p>
          <a:p>
            <a:pPr algn="just">
              <a:lnSpc>
                <a:spcPts val="3532"/>
              </a:lnSpc>
              <a:spcBef>
                <a:spcPct val="0"/>
              </a:spcBef>
            </a:pPr>
            <a:endParaRPr lang="en-US" sz="2523">
              <a:solidFill>
                <a:srgbClr val="FDFAF0"/>
              </a:solidFill>
              <a:latin typeface="Glacial Indifference"/>
              <a:ea typeface="Glacial Indifference"/>
              <a:cs typeface="Glacial Indifference"/>
              <a:sym typeface="Glacial Indifference"/>
            </a:endParaRPr>
          </a:p>
          <a:p>
            <a:pPr algn="just">
              <a:lnSpc>
                <a:spcPts val="3532"/>
              </a:lnSpc>
              <a:spcBef>
                <a:spcPct val="0"/>
              </a:spcBef>
            </a:pPr>
            <a:r>
              <a:rPr lang="en-US" sz="2523">
                <a:solidFill>
                  <a:srgbClr val="FDFAF0"/>
                </a:solidFill>
                <a:latin typeface="Glacial Indifference"/>
                <a:ea typeface="Glacial Indifference"/>
                <a:cs typeface="Glacial Indifference"/>
                <a:sym typeface="Glacial Indifference"/>
              </a:rPr>
              <a:t>One national winner is selected by the National PTA in February. The winning student receives a $100 award and national recognition. </a:t>
            </a:r>
          </a:p>
        </p:txBody>
      </p:sp>
      <p:sp>
        <p:nvSpPr>
          <p:cNvPr id="21" name="TextBox 21"/>
          <p:cNvSpPr txBox="1"/>
          <p:nvPr/>
        </p:nvSpPr>
        <p:spPr>
          <a:xfrm>
            <a:off x="9144000" y="1493202"/>
            <a:ext cx="7406178" cy="2323005"/>
          </a:xfrm>
          <a:prstGeom prst="rect">
            <a:avLst/>
          </a:prstGeom>
        </p:spPr>
        <p:txBody>
          <a:bodyPr lIns="0" tIns="0" rIns="0" bIns="0" rtlCol="0" anchor="t">
            <a:spAutoFit/>
          </a:bodyPr>
          <a:lstStyle/>
          <a:p>
            <a:pPr algn="ctr">
              <a:lnSpc>
                <a:spcPts val="10298"/>
              </a:lnSpc>
            </a:pPr>
            <a:r>
              <a:rPr lang="en-US" sz="7356" b="1">
                <a:solidFill>
                  <a:srgbClr val="97262C"/>
                </a:solidFill>
                <a:latin typeface="Glacial Indifference Bold"/>
                <a:ea typeface="Glacial Indifference Bold"/>
                <a:cs typeface="Glacial Indifference Bold"/>
                <a:sym typeface="Glacial Indifference Bold"/>
              </a:rPr>
              <a:t>Reflections </a:t>
            </a:r>
          </a:p>
          <a:p>
            <a:pPr algn="ctr">
              <a:lnSpc>
                <a:spcPts val="6473"/>
              </a:lnSpc>
            </a:pPr>
            <a:r>
              <a:rPr lang="en-US" sz="7356" b="1">
                <a:solidFill>
                  <a:srgbClr val="97262C"/>
                </a:solidFill>
                <a:latin typeface="Glacial Indifference Bold"/>
                <a:ea typeface="Glacial Indifference Bold"/>
                <a:cs typeface="Glacial Indifference Bold"/>
                <a:sym typeface="Glacial Indifference Bold"/>
              </a:rPr>
              <a:t>Theme Search</a:t>
            </a:r>
          </a:p>
        </p:txBody>
      </p:sp>
      <p:sp>
        <p:nvSpPr>
          <p:cNvPr id="22" name="TextBox 22"/>
          <p:cNvSpPr txBox="1"/>
          <p:nvPr/>
        </p:nvSpPr>
        <p:spPr>
          <a:xfrm>
            <a:off x="9742794" y="4103741"/>
            <a:ext cx="6208589" cy="1523030"/>
          </a:xfrm>
          <a:prstGeom prst="rect">
            <a:avLst/>
          </a:prstGeom>
        </p:spPr>
        <p:txBody>
          <a:bodyPr lIns="0" tIns="0" rIns="0" bIns="0" rtlCol="0" anchor="t">
            <a:spAutoFit/>
          </a:bodyPr>
          <a:lstStyle/>
          <a:p>
            <a:pPr algn="ctr">
              <a:lnSpc>
                <a:spcPts val="5906"/>
              </a:lnSpc>
            </a:pPr>
            <a:r>
              <a:rPr lang="en-US" sz="5790">
                <a:solidFill>
                  <a:srgbClr val="97262C"/>
                </a:solidFill>
                <a:latin typeface="Glacial Indifference"/>
                <a:ea typeface="Glacial Indifference"/>
                <a:cs typeface="Glacial Indifference"/>
                <a:sym typeface="Glacial Indifference"/>
              </a:rPr>
              <a:t>Your Idea Could </a:t>
            </a:r>
          </a:p>
          <a:p>
            <a:pPr algn="ctr">
              <a:lnSpc>
                <a:spcPts val="5906"/>
              </a:lnSpc>
            </a:pPr>
            <a:r>
              <a:rPr lang="en-US" sz="5790">
                <a:solidFill>
                  <a:srgbClr val="97262C"/>
                </a:solidFill>
                <a:latin typeface="Glacial Indifference"/>
                <a:ea typeface="Glacial Indifference"/>
                <a:cs typeface="Glacial Indifference"/>
                <a:sym typeface="Glacial Indifference"/>
              </a:rPr>
              <a:t>Inspire the Nation!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0" y="-28575"/>
            <a:ext cx="18485827" cy="1729287"/>
            <a:chOff x="0" y="0"/>
            <a:chExt cx="4868695" cy="455450"/>
          </a:xfrm>
        </p:grpSpPr>
        <p:sp>
          <p:nvSpPr>
            <p:cNvPr id="3" name="Freeform 3"/>
            <p:cNvSpPr/>
            <p:nvPr/>
          </p:nvSpPr>
          <p:spPr>
            <a:xfrm>
              <a:off x="0" y="0"/>
              <a:ext cx="4868695" cy="455450"/>
            </a:xfrm>
            <a:custGeom>
              <a:avLst/>
              <a:gdLst/>
              <a:ahLst/>
              <a:cxnLst/>
              <a:rect l="l" t="t" r="r" b="b"/>
              <a:pathLst>
                <a:path w="4868695" h="455450">
                  <a:moveTo>
                    <a:pt x="0" y="0"/>
                  </a:moveTo>
                  <a:lnTo>
                    <a:pt x="4868695" y="0"/>
                  </a:lnTo>
                  <a:lnTo>
                    <a:pt x="4868695" y="455450"/>
                  </a:lnTo>
                  <a:lnTo>
                    <a:pt x="0" y="455450"/>
                  </a:lnTo>
                  <a:close/>
                </a:path>
              </a:pathLst>
            </a:custGeom>
            <a:solidFill>
              <a:srgbClr val="1F222B"/>
            </a:solidFill>
          </p:spPr>
          <p:txBody>
            <a:bodyPr/>
            <a:lstStyle/>
            <a:p>
              <a:endParaRPr lang="en-US"/>
            </a:p>
          </p:txBody>
        </p:sp>
        <p:sp>
          <p:nvSpPr>
            <p:cNvPr id="4" name="TextBox 4"/>
            <p:cNvSpPr txBox="1"/>
            <p:nvPr/>
          </p:nvSpPr>
          <p:spPr>
            <a:xfrm>
              <a:off x="0" y="0"/>
              <a:ext cx="4868695" cy="455450"/>
            </a:xfrm>
            <a:prstGeom prst="rect">
              <a:avLst/>
            </a:prstGeom>
          </p:spPr>
          <p:txBody>
            <a:bodyPr lIns="50800" tIns="50800" rIns="50800" bIns="50800" rtlCol="0" anchor="ctr"/>
            <a:lstStyle/>
            <a:p>
              <a:pPr algn="ctr">
                <a:lnSpc>
                  <a:spcPts val="2663"/>
                </a:lnSpc>
              </a:pPr>
              <a:endParaRPr/>
            </a:p>
          </p:txBody>
        </p:sp>
      </p:grpSp>
      <p:sp>
        <p:nvSpPr>
          <p:cNvPr id="5" name="Freeform 5"/>
          <p:cNvSpPr/>
          <p:nvPr/>
        </p:nvSpPr>
        <p:spPr>
          <a:xfrm>
            <a:off x="13887281" y="5712350"/>
            <a:ext cx="1668227" cy="1660575"/>
          </a:xfrm>
          <a:custGeom>
            <a:avLst/>
            <a:gdLst/>
            <a:ahLst/>
            <a:cxnLst/>
            <a:rect l="l" t="t" r="r" b="b"/>
            <a:pathLst>
              <a:path w="1668227" h="1660575">
                <a:moveTo>
                  <a:pt x="0" y="0"/>
                </a:moveTo>
                <a:lnTo>
                  <a:pt x="1668227" y="0"/>
                </a:lnTo>
                <a:lnTo>
                  <a:pt x="1668227" y="1660575"/>
                </a:lnTo>
                <a:lnTo>
                  <a:pt x="0" y="1660575"/>
                </a:lnTo>
                <a:lnTo>
                  <a:pt x="0" y="0"/>
                </a:lnTo>
                <a:close/>
              </a:path>
            </a:pathLst>
          </a:custGeom>
          <a:blipFill>
            <a:blip r:embed="rId2"/>
            <a:stretch>
              <a:fillRect/>
            </a:stretch>
          </a:blipFill>
        </p:spPr>
        <p:txBody>
          <a:bodyPr/>
          <a:lstStyle/>
          <a:p>
            <a:endParaRPr lang="en-US"/>
          </a:p>
        </p:txBody>
      </p:sp>
      <p:sp>
        <p:nvSpPr>
          <p:cNvPr id="6" name="Freeform 6"/>
          <p:cNvSpPr/>
          <p:nvPr/>
        </p:nvSpPr>
        <p:spPr>
          <a:xfrm>
            <a:off x="2728740" y="4441737"/>
            <a:ext cx="1747678" cy="1747678"/>
          </a:xfrm>
          <a:custGeom>
            <a:avLst/>
            <a:gdLst/>
            <a:ahLst/>
            <a:cxnLst/>
            <a:rect l="l" t="t" r="r" b="b"/>
            <a:pathLst>
              <a:path w="1747678" h="1747678">
                <a:moveTo>
                  <a:pt x="0" y="0"/>
                </a:moveTo>
                <a:lnTo>
                  <a:pt x="1747678" y="0"/>
                </a:lnTo>
                <a:lnTo>
                  <a:pt x="1747678" y="1747678"/>
                </a:lnTo>
                <a:lnTo>
                  <a:pt x="0" y="1747678"/>
                </a:lnTo>
                <a:lnTo>
                  <a:pt x="0" y="0"/>
                </a:lnTo>
                <a:close/>
              </a:path>
            </a:pathLst>
          </a:custGeom>
          <a:blipFill>
            <a:blip r:embed="rId3"/>
            <a:stretch>
              <a:fillRect/>
            </a:stretch>
          </a:blipFill>
        </p:spPr>
        <p:txBody>
          <a:bodyPr/>
          <a:lstStyle/>
          <a:p>
            <a:endParaRPr lang="en-US"/>
          </a:p>
        </p:txBody>
      </p:sp>
      <p:sp>
        <p:nvSpPr>
          <p:cNvPr id="7" name="Freeform 7"/>
          <p:cNvSpPr/>
          <p:nvPr/>
        </p:nvSpPr>
        <p:spPr>
          <a:xfrm>
            <a:off x="15555508" y="7801561"/>
            <a:ext cx="1703792" cy="1695904"/>
          </a:xfrm>
          <a:custGeom>
            <a:avLst/>
            <a:gdLst/>
            <a:ahLst/>
            <a:cxnLst/>
            <a:rect l="l" t="t" r="r" b="b"/>
            <a:pathLst>
              <a:path w="1703792" h="1695904">
                <a:moveTo>
                  <a:pt x="0" y="0"/>
                </a:moveTo>
                <a:lnTo>
                  <a:pt x="1703792" y="0"/>
                </a:lnTo>
                <a:lnTo>
                  <a:pt x="1703792" y="1695904"/>
                </a:lnTo>
                <a:lnTo>
                  <a:pt x="0" y="1695904"/>
                </a:lnTo>
                <a:lnTo>
                  <a:pt x="0" y="0"/>
                </a:lnTo>
                <a:close/>
              </a:path>
            </a:pathLst>
          </a:custGeom>
          <a:blipFill>
            <a:blip r:embed="rId4"/>
            <a:stretch>
              <a:fillRect/>
            </a:stretch>
          </a:blipFill>
        </p:spPr>
        <p:txBody>
          <a:bodyPr/>
          <a:lstStyle/>
          <a:p>
            <a:endParaRPr lang="en-US"/>
          </a:p>
        </p:txBody>
      </p:sp>
      <p:sp>
        <p:nvSpPr>
          <p:cNvPr id="8" name="Freeform 8"/>
          <p:cNvSpPr/>
          <p:nvPr/>
        </p:nvSpPr>
        <p:spPr>
          <a:xfrm>
            <a:off x="1189247" y="7372925"/>
            <a:ext cx="1673902" cy="1681724"/>
          </a:xfrm>
          <a:custGeom>
            <a:avLst/>
            <a:gdLst/>
            <a:ahLst/>
            <a:cxnLst/>
            <a:rect l="l" t="t" r="r" b="b"/>
            <a:pathLst>
              <a:path w="1673902" h="1681724">
                <a:moveTo>
                  <a:pt x="0" y="0"/>
                </a:moveTo>
                <a:lnTo>
                  <a:pt x="1673901" y="0"/>
                </a:lnTo>
                <a:lnTo>
                  <a:pt x="1673901" y="1681723"/>
                </a:lnTo>
                <a:lnTo>
                  <a:pt x="0" y="1681723"/>
                </a:lnTo>
                <a:lnTo>
                  <a:pt x="0" y="0"/>
                </a:lnTo>
                <a:close/>
              </a:path>
            </a:pathLst>
          </a:custGeom>
          <a:blipFill>
            <a:blip r:embed="rId5"/>
            <a:stretch>
              <a:fillRect/>
            </a:stretch>
          </a:blipFill>
        </p:spPr>
        <p:txBody>
          <a:bodyPr/>
          <a:lstStyle/>
          <a:p>
            <a:endParaRPr lang="en-US"/>
          </a:p>
        </p:txBody>
      </p:sp>
      <p:sp>
        <p:nvSpPr>
          <p:cNvPr id="9" name="Freeform 9"/>
          <p:cNvSpPr/>
          <p:nvPr/>
        </p:nvSpPr>
        <p:spPr>
          <a:xfrm>
            <a:off x="15854989" y="2745575"/>
            <a:ext cx="1688345" cy="1696162"/>
          </a:xfrm>
          <a:custGeom>
            <a:avLst/>
            <a:gdLst/>
            <a:ahLst/>
            <a:cxnLst/>
            <a:rect l="l" t="t" r="r" b="b"/>
            <a:pathLst>
              <a:path w="1688345" h="1696162">
                <a:moveTo>
                  <a:pt x="0" y="0"/>
                </a:moveTo>
                <a:lnTo>
                  <a:pt x="1688345" y="0"/>
                </a:lnTo>
                <a:lnTo>
                  <a:pt x="1688345" y="1696162"/>
                </a:lnTo>
                <a:lnTo>
                  <a:pt x="0" y="1696162"/>
                </a:lnTo>
                <a:lnTo>
                  <a:pt x="0" y="0"/>
                </a:lnTo>
                <a:close/>
              </a:path>
            </a:pathLst>
          </a:custGeom>
          <a:blipFill>
            <a:blip r:embed="rId6"/>
            <a:stretch>
              <a:fillRect/>
            </a:stretch>
          </a:blipFill>
        </p:spPr>
        <p:txBody>
          <a:bodyPr/>
          <a:lstStyle/>
          <a:p>
            <a:endParaRPr lang="en-US"/>
          </a:p>
        </p:txBody>
      </p:sp>
      <p:sp>
        <p:nvSpPr>
          <p:cNvPr id="10" name="Freeform 10"/>
          <p:cNvSpPr/>
          <p:nvPr/>
        </p:nvSpPr>
        <p:spPr>
          <a:xfrm>
            <a:off x="385763" y="2471042"/>
            <a:ext cx="1726705" cy="1726705"/>
          </a:xfrm>
          <a:custGeom>
            <a:avLst/>
            <a:gdLst/>
            <a:ahLst/>
            <a:cxnLst/>
            <a:rect l="l" t="t" r="r" b="b"/>
            <a:pathLst>
              <a:path w="1726705" h="1726705">
                <a:moveTo>
                  <a:pt x="0" y="0"/>
                </a:moveTo>
                <a:lnTo>
                  <a:pt x="1726704" y="0"/>
                </a:lnTo>
                <a:lnTo>
                  <a:pt x="1726704" y="1726704"/>
                </a:lnTo>
                <a:lnTo>
                  <a:pt x="0" y="1726704"/>
                </a:lnTo>
                <a:lnTo>
                  <a:pt x="0" y="0"/>
                </a:lnTo>
                <a:close/>
              </a:path>
            </a:pathLst>
          </a:custGeom>
          <a:blipFill>
            <a:blip r:embed="rId7"/>
            <a:stretch>
              <a:fillRect/>
            </a:stretch>
          </a:blipFill>
        </p:spPr>
        <p:txBody>
          <a:bodyPr/>
          <a:lstStyle/>
          <a:p>
            <a:endParaRPr lang="en-US"/>
          </a:p>
        </p:txBody>
      </p:sp>
      <p:sp>
        <p:nvSpPr>
          <p:cNvPr id="11" name="Freeform 11"/>
          <p:cNvSpPr/>
          <p:nvPr/>
        </p:nvSpPr>
        <p:spPr>
          <a:xfrm>
            <a:off x="5292644" y="2341622"/>
            <a:ext cx="7702712" cy="7695586"/>
          </a:xfrm>
          <a:custGeom>
            <a:avLst/>
            <a:gdLst/>
            <a:ahLst/>
            <a:cxnLst/>
            <a:rect l="l" t="t" r="r" b="b"/>
            <a:pathLst>
              <a:path w="7702712" h="7695586">
                <a:moveTo>
                  <a:pt x="0" y="0"/>
                </a:moveTo>
                <a:lnTo>
                  <a:pt x="7702712" y="0"/>
                </a:lnTo>
                <a:lnTo>
                  <a:pt x="7702712" y="7695586"/>
                </a:lnTo>
                <a:lnTo>
                  <a:pt x="0" y="7695586"/>
                </a:lnTo>
                <a:lnTo>
                  <a:pt x="0" y="0"/>
                </a:lnTo>
                <a:close/>
              </a:path>
            </a:pathLst>
          </a:custGeom>
          <a:blipFill>
            <a:blip r:embed="rId8"/>
            <a:stretch>
              <a:fillRect/>
            </a:stretch>
          </a:blipFill>
        </p:spPr>
        <p:txBody>
          <a:bodyPr/>
          <a:lstStyle/>
          <a:p>
            <a:endParaRPr lang="en-US"/>
          </a:p>
        </p:txBody>
      </p:sp>
      <p:sp>
        <p:nvSpPr>
          <p:cNvPr id="12" name="TextBox 12"/>
          <p:cNvSpPr txBox="1"/>
          <p:nvPr/>
        </p:nvSpPr>
        <p:spPr>
          <a:xfrm>
            <a:off x="385763" y="352122"/>
            <a:ext cx="17516475" cy="996467"/>
          </a:xfrm>
          <a:prstGeom prst="rect">
            <a:avLst/>
          </a:prstGeom>
        </p:spPr>
        <p:txBody>
          <a:bodyPr lIns="0" tIns="0" rIns="0" bIns="0" rtlCol="0" anchor="t">
            <a:spAutoFit/>
          </a:bodyPr>
          <a:lstStyle/>
          <a:p>
            <a:pPr algn="ctr">
              <a:lnSpc>
                <a:spcPts val="7864"/>
              </a:lnSpc>
            </a:pPr>
            <a:r>
              <a:rPr lang="en-US" sz="6780" b="1">
                <a:solidFill>
                  <a:srgbClr val="FFF6EA"/>
                </a:solidFill>
                <a:latin typeface="Playfair Display Heavy"/>
                <a:ea typeface="Playfair Display Heavy"/>
                <a:cs typeface="Playfair Display Heavy"/>
                <a:sym typeface="Playfair Display Heavy"/>
              </a:rPr>
              <a:t>2026 - 2027 REFLECTIONS THEME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0" y="-28575"/>
            <a:ext cx="18542350" cy="1729287"/>
            <a:chOff x="0" y="0"/>
            <a:chExt cx="4883582" cy="455450"/>
          </a:xfrm>
        </p:grpSpPr>
        <p:sp>
          <p:nvSpPr>
            <p:cNvPr id="3" name="Freeform 3"/>
            <p:cNvSpPr/>
            <p:nvPr/>
          </p:nvSpPr>
          <p:spPr>
            <a:xfrm>
              <a:off x="0" y="0"/>
              <a:ext cx="4883582" cy="455450"/>
            </a:xfrm>
            <a:custGeom>
              <a:avLst/>
              <a:gdLst/>
              <a:ahLst/>
              <a:cxnLst/>
              <a:rect l="l" t="t" r="r" b="b"/>
              <a:pathLst>
                <a:path w="4883582" h="455450">
                  <a:moveTo>
                    <a:pt x="0" y="0"/>
                  </a:moveTo>
                  <a:lnTo>
                    <a:pt x="4883582" y="0"/>
                  </a:lnTo>
                  <a:lnTo>
                    <a:pt x="4883582" y="455450"/>
                  </a:lnTo>
                  <a:lnTo>
                    <a:pt x="0" y="455450"/>
                  </a:lnTo>
                  <a:close/>
                </a:path>
              </a:pathLst>
            </a:custGeom>
            <a:solidFill>
              <a:srgbClr val="1F222B"/>
            </a:solidFill>
          </p:spPr>
          <p:txBody>
            <a:bodyPr/>
            <a:lstStyle/>
            <a:p>
              <a:endParaRPr lang="en-US"/>
            </a:p>
          </p:txBody>
        </p:sp>
        <p:sp>
          <p:nvSpPr>
            <p:cNvPr id="4" name="TextBox 4"/>
            <p:cNvSpPr txBox="1"/>
            <p:nvPr/>
          </p:nvSpPr>
          <p:spPr>
            <a:xfrm>
              <a:off x="0" y="0"/>
              <a:ext cx="4883582" cy="455450"/>
            </a:xfrm>
            <a:prstGeom prst="rect">
              <a:avLst/>
            </a:prstGeom>
          </p:spPr>
          <p:txBody>
            <a:bodyPr lIns="50800" tIns="50800" rIns="50800" bIns="50800" rtlCol="0" anchor="ctr"/>
            <a:lstStyle/>
            <a:p>
              <a:pPr algn="ctr">
                <a:lnSpc>
                  <a:spcPts val="2663"/>
                </a:lnSpc>
              </a:pPr>
              <a:endParaRPr/>
            </a:p>
          </p:txBody>
        </p:sp>
      </p:grpSp>
      <p:grpSp>
        <p:nvGrpSpPr>
          <p:cNvPr id="5" name="Group 5"/>
          <p:cNvGrpSpPr/>
          <p:nvPr/>
        </p:nvGrpSpPr>
        <p:grpSpPr>
          <a:xfrm>
            <a:off x="12064424" y="2209499"/>
            <a:ext cx="5733179" cy="7290159"/>
            <a:chOff x="0" y="0"/>
            <a:chExt cx="7644239" cy="9720212"/>
          </a:xfrm>
        </p:grpSpPr>
        <p:grpSp>
          <p:nvGrpSpPr>
            <p:cNvPr id="6" name="Group 6"/>
            <p:cNvGrpSpPr/>
            <p:nvPr/>
          </p:nvGrpSpPr>
          <p:grpSpPr>
            <a:xfrm rot="5400000">
              <a:off x="-1037986" y="1037986"/>
              <a:ext cx="9720212" cy="7644239"/>
              <a:chOff x="0" y="0"/>
              <a:chExt cx="6248210" cy="4913762"/>
            </a:xfrm>
          </p:grpSpPr>
          <p:sp>
            <p:nvSpPr>
              <p:cNvPr id="7" name="Freeform 7"/>
              <p:cNvSpPr/>
              <p:nvPr/>
            </p:nvSpPr>
            <p:spPr>
              <a:xfrm>
                <a:off x="0" y="0"/>
                <a:ext cx="6248210" cy="4913762"/>
              </a:xfrm>
              <a:custGeom>
                <a:avLst/>
                <a:gdLst/>
                <a:ahLst/>
                <a:cxnLst/>
                <a:rect l="l" t="t" r="r" b="b"/>
                <a:pathLst>
                  <a:path w="6248210" h="4913762">
                    <a:moveTo>
                      <a:pt x="5982780" y="0"/>
                    </a:moveTo>
                    <a:lnTo>
                      <a:pt x="265430" y="0"/>
                    </a:lnTo>
                    <a:cubicBezTo>
                      <a:pt x="265430" y="146050"/>
                      <a:pt x="147320" y="265430"/>
                      <a:pt x="0" y="265430"/>
                    </a:cubicBezTo>
                    <a:lnTo>
                      <a:pt x="0" y="4648332"/>
                    </a:lnTo>
                    <a:cubicBezTo>
                      <a:pt x="146050" y="4648332"/>
                      <a:pt x="265430" y="4766442"/>
                      <a:pt x="265430" y="4913762"/>
                    </a:cubicBezTo>
                    <a:lnTo>
                      <a:pt x="5982780" y="4913762"/>
                    </a:lnTo>
                    <a:cubicBezTo>
                      <a:pt x="5982780" y="4767712"/>
                      <a:pt x="6100890" y="4648332"/>
                      <a:pt x="6248210" y="4648332"/>
                    </a:cubicBezTo>
                    <a:lnTo>
                      <a:pt x="6248210" y="265430"/>
                    </a:lnTo>
                    <a:cubicBezTo>
                      <a:pt x="6102160" y="265430"/>
                      <a:pt x="5982780" y="147320"/>
                      <a:pt x="5982780" y="0"/>
                    </a:cubicBezTo>
                    <a:close/>
                  </a:path>
                </a:pathLst>
              </a:custGeom>
              <a:solidFill>
                <a:srgbClr val="1F222B"/>
              </a:solidFill>
            </p:spPr>
            <p:txBody>
              <a:bodyPr/>
              <a:lstStyle/>
              <a:p>
                <a:endParaRPr lang="en-US"/>
              </a:p>
            </p:txBody>
          </p:sp>
        </p:grpSp>
        <p:sp>
          <p:nvSpPr>
            <p:cNvPr id="8" name="Freeform 8"/>
            <p:cNvSpPr/>
            <p:nvPr/>
          </p:nvSpPr>
          <p:spPr>
            <a:xfrm>
              <a:off x="618932" y="529363"/>
              <a:ext cx="6406375" cy="8661485"/>
            </a:xfrm>
            <a:custGeom>
              <a:avLst/>
              <a:gdLst/>
              <a:ahLst/>
              <a:cxnLst/>
              <a:rect l="l" t="t" r="r" b="b"/>
              <a:pathLst>
                <a:path w="6406375" h="8661485">
                  <a:moveTo>
                    <a:pt x="0" y="0"/>
                  </a:moveTo>
                  <a:lnTo>
                    <a:pt x="6406375" y="0"/>
                  </a:lnTo>
                  <a:lnTo>
                    <a:pt x="6406375" y="8661485"/>
                  </a:lnTo>
                  <a:lnTo>
                    <a:pt x="0" y="8661485"/>
                  </a:lnTo>
                  <a:lnTo>
                    <a:pt x="0" y="0"/>
                  </a:lnTo>
                  <a:close/>
                </a:path>
              </a:pathLst>
            </a:custGeom>
            <a:blipFill>
              <a:blip r:embed="rId2"/>
              <a:stretch>
                <a:fillRect l="-5383"/>
              </a:stretch>
            </a:blipFill>
          </p:spPr>
          <p:txBody>
            <a:bodyPr/>
            <a:lstStyle/>
            <a:p>
              <a:endParaRPr lang="en-US"/>
            </a:p>
          </p:txBody>
        </p:sp>
      </p:grpSp>
      <p:sp>
        <p:nvSpPr>
          <p:cNvPr id="9" name="TextBox 9"/>
          <p:cNvSpPr txBox="1"/>
          <p:nvPr/>
        </p:nvSpPr>
        <p:spPr>
          <a:xfrm>
            <a:off x="490397" y="381662"/>
            <a:ext cx="17307205" cy="937387"/>
          </a:xfrm>
          <a:prstGeom prst="rect">
            <a:avLst/>
          </a:prstGeom>
        </p:spPr>
        <p:txBody>
          <a:bodyPr lIns="0" tIns="0" rIns="0" bIns="0" rtlCol="0" anchor="t">
            <a:spAutoFit/>
          </a:bodyPr>
          <a:lstStyle/>
          <a:p>
            <a:pPr algn="ctr">
              <a:lnSpc>
                <a:spcPts val="7423"/>
              </a:lnSpc>
            </a:pPr>
            <a:r>
              <a:rPr lang="en-US" sz="6399" b="1">
                <a:solidFill>
                  <a:srgbClr val="FFF6EA"/>
                </a:solidFill>
                <a:latin typeface="Playfair Display Heavy"/>
                <a:ea typeface="Playfair Display Heavy"/>
                <a:cs typeface="Playfair Display Heavy"/>
                <a:sym typeface="Playfair Display Heavy"/>
              </a:rPr>
              <a:t>STEP 1: REGISTER. CONNECT. RECRUIT.</a:t>
            </a:r>
          </a:p>
        </p:txBody>
      </p:sp>
      <p:sp>
        <p:nvSpPr>
          <p:cNvPr id="10" name="TextBox 10"/>
          <p:cNvSpPr txBox="1"/>
          <p:nvPr/>
        </p:nvSpPr>
        <p:spPr>
          <a:xfrm>
            <a:off x="369111" y="2368117"/>
            <a:ext cx="11324430" cy="7131541"/>
          </a:xfrm>
          <a:prstGeom prst="rect">
            <a:avLst/>
          </a:prstGeom>
        </p:spPr>
        <p:txBody>
          <a:bodyPr lIns="0" tIns="0" rIns="0" bIns="0" rtlCol="0" anchor="t">
            <a:spAutoFit/>
          </a:bodyPr>
          <a:lstStyle/>
          <a:p>
            <a:pPr marL="589549" lvl="1" indent="-294775" algn="just">
              <a:lnSpc>
                <a:spcPts val="3822"/>
              </a:lnSpc>
              <a:buFont typeface="Arial"/>
              <a:buChar char="•"/>
            </a:pPr>
            <a:r>
              <a:rPr lang="en-US" sz="2730" b="1">
                <a:solidFill>
                  <a:srgbClr val="1F222B"/>
                </a:solidFill>
                <a:latin typeface="Canva Sans Bold"/>
                <a:ea typeface="Canva Sans Bold"/>
                <a:cs typeface="Canva Sans Bold"/>
                <a:sym typeface="Canva Sans Bold"/>
              </a:rPr>
              <a:t>Register your PTA with National PTA Reflections program at PTA.org/Reflections (Local Units must be in compliance in order to participate in Reflections). </a:t>
            </a:r>
          </a:p>
          <a:p>
            <a:pPr marL="589549" lvl="1" indent="-294775" algn="just">
              <a:lnSpc>
                <a:spcPts val="3822"/>
              </a:lnSpc>
              <a:buFont typeface="Arial"/>
              <a:buChar char="•"/>
            </a:pPr>
            <a:r>
              <a:rPr lang="en-US" sz="2730" b="1">
                <a:solidFill>
                  <a:srgbClr val="1F222B"/>
                </a:solidFill>
                <a:latin typeface="Canva Sans Bold"/>
                <a:ea typeface="Canva Sans Bold"/>
                <a:cs typeface="Canva Sans Bold"/>
                <a:sym typeface="Canva Sans Bold"/>
              </a:rPr>
              <a:t>Make sure your PTA is registered as participating in Reflections with the state office.</a:t>
            </a:r>
          </a:p>
          <a:p>
            <a:pPr marL="589549" lvl="1" indent="-294775" algn="l">
              <a:lnSpc>
                <a:spcPts val="3822"/>
              </a:lnSpc>
              <a:buFont typeface="Arial"/>
              <a:buChar char="•"/>
            </a:pPr>
            <a:r>
              <a:rPr lang="en-US" sz="2730" b="1">
                <a:solidFill>
                  <a:srgbClr val="1F222B"/>
                </a:solidFill>
                <a:latin typeface="Canva Sans Bold"/>
                <a:ea typeface="Canva Sans Bold"/>
                <a:cs typeface="Canva Sans Bold"/>
                <a:sym typeface="Canva Sans Bold"/>
              </a:rPr>
              <a:t>Visit the Reflections pages on the Florida PTA website to get all details for our program</a:t>
            </a:r>
          </a:p>
          <a:p>
            <a:pPr marL="589549" lvl="1" indent="-294775" algn="just">
              <a:lnSpc>
                <a:spcPts val="3822"/>
              </a:lnSpc>
              <a:buFont typeface="Arial"/>
              <a:buChar char="•"/>
            </a:pPr>
            <a:r>
              <a:rPr lang="en-US" sz="2730" b="1">
                <a:solidFill>
                  <a:srgbClr val="1F222B"/>
                </a:solidFill>
                <a:latin typeface="Canva Sans Bold"/>
                <a:ea typeface="Canva Sans Bold"/>
                <a:cs typeface="Canva Sans Bold"/>
                <a:sym typeface="Canva Sans Bold"/>
              </a:rPr>
              <a:t>Kick off your program by celebrating Art in Education!</a:t>
            </a:r>
          </a:p>
          <a:p>
            <a:pPr marL="589549" lvl="1" indent="-294775" algn="just">
              <a:lnSpc>
                <a:spcPts val="3822"/>
              </a:lnSpc>
              <a:buFont typeface="Arial"/>
              <a:buChar char="•"/>
            </a:pPr>
            <a:r>
              <a:rPr lang="en-US" sz="2730" b="1">
                <a:solidFill>
                  <a:srgbClr val="1F222B"/>
                </a:solidFill>
                <a:latin typeface="Canva Sans Bold"/>
                <a:ea typeface="Canva Sans Bold"/>
                <a:cs typeface="Canva Sans Bold"/>
                <a:sym typeface="Canva Sans Bold"/>
              </a:rPr>
              <a:t>Recruit Volunteers for your Reflections Committee &amp; delegate tasks:</a:t>
            </a:r>
          </a:p>
          <a:p>
            <a:pPr algn="just">
              <a:lnSpc>
                <a:spcPts val="3822"/>
              </a:lnSpc>
            </a:pPr>
            <a:r>
              <a:rPr lang="en-US" sz="2730" b="1">
                <a:solidFill>
                  <a:srgbClr val="1F222B"/>
                </a:solidFill>
                <a:latin typeface="Canva Sans Bold"/>
                <a:ea typeface="Canva Sans Bold"/>
                <a:cs typeface="Canva Sans Bold"/>
                <a:sym typeface="Canva Sans Bold"/>
              </a:rPr>
              <a:t>               Promote Program</a:t>
            </a:r>
          </a:p>
          <a:p>
            <a:pPr algn="just">
              <a:lnSpc>
                <a:spcPts val="3822"/>
              </a:lnSpc>
            </a:pPr>
            <a:r>
              <a:rPr lang="en-US" sz="2730" b="1">
                <a:solidFill>
                  <a:srgbClr val="1F222B"/>
                </a:solidFill>
                <a:latin typeface="Canva Sans Bold"/>
                <a:ea typeface="Canva Sans Bold"/>
                <a:cs typeface="Canva Sans Bold"/>
                <a:sym typeface="Canva Sans Bold"/>
              </a:rPr>
              <a:t>               Coordinate Judging     </a:t>
            </a:r>
          </a:p>
          <a:p>
            <a:pPr algn="just">
              <a:lnSpc>
                <a:spcPts val="3822"/>
              </a:lnSpc>
            </a:pPr>
            <a:r>
              <a:rPr lang="en-US" sz="2730" b="1">
                <a:solidFill>
                  <a:srgbClr val="1F222B"/>
                </a:solidFill>
                <a:latin typeface="Canva Sans Bold"/>
                <a:ea typeface="Canva Sans Bold"/>
                <a:cs typeface="Canva Sans Bold"/>
                <a:sym typeface="Canva Sans Bold"/>
              </a:rPr>
              <a:t>               Host Celebration Events</a:t>
            </a:r>
          </a:p>
          <a:p>
            <a:pPr algn="just">
              <a:lnSpc>
                <a:spcPts val="3822"/>
              </a:lnSpc>
            </a:pPr>
            <a:endParaRPr lang="en-US" sz="2730" b="1">
              <a:solidFill>
                <a:srgbClr val="1F222B"/>
              </a:solidFill>
              <a:latin typeface="Canva Sans Bold"/>
              <a:ea typeface="Canva Sans Bold"/>
              <a:cs typeface="Canva Sans Bold"/>
              <a:sym typeface="Canva Sans Bold"/>
            </a:endParaRPr>
          </a:p>
          <a:p>
            <a:pPr algn="just">
              <a:lnSpc>
                <a:spcPts val="3822"/>
              </a:lnSpc>
            </a:pPr>
            <a:endParaRPr lang="en-US" sz="2730" b="1">
              <a:solidFill>
                <a:srgbClr val="1F222B"/>
              </a:solidFill>
              <a:latin typeface="Canva Sans Bold"/>
              <a:ea typeface="Canva Sans Bold"/>
              <a:cs typeface="Canva Sans Bold"/>
              <a:sym typeface="Canva Sans Bold"/>
            </a:endParaRPr>
          </a:p>
        </p:txBody>
      </p:sp>
      <p:sp>
        <p:nvSpPr>
          <p:cNvPr id="11" name="Freeform 11"/>
          <p:cNvSpPr/>
          <p:nvPr/>
        </p:nvSpPr>
        <p:spPr>
          <a:xfrm>
            <a:off x="1161612" y="7299563"/>
            <a:ext cx="331853" cy="315562"/>
          </a:xfrm>
          <a:custGeom>
            <a:avLst/>
            <a:gdLst/>
            <a:ahLst/>
            <a:cxnLst/>
            <a:rect l="l" t="t" r="r" b="b"/>
            <a:pathLst>
              <a:path w="331853" h="315562">
                <a:moveTo>
                  <a:pt x="0" y="0"/>
                </a:moveTo>
                <a:lnTo>
                  <a:pt x="331853" y="0"/>
                </a:lnTo>
                <a:lnTo>
                  <a:pt x="331853" y="315562"/>
                </a:lnTo>
                <a:lnTo>
                  <a:pt x="0" y="31556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161612" y="7733027"/>
            <a:ext cx="331853" cy="315562"/>
          </a:xfrm>
          <a:custGeom>
            <a:avLst/>
            <a:gdLst/>
            <a:ahLst/>
            <a:cxnLst/>
            <a:rect l="l" t="t" r="r" b="b"/>
            <a:pathLst>
              <a:path w="331853" h="315562">
                <a:moveTo>
                  <a:pt x="0" y="0"/>
                </a:moveTo>
                <a:lnTo>
                  <a:pt x="331853" y="0"/>
                </a:lnTo>
                <a:lnTo>
                  <a:pt x="331853" y="315562"/>
                </a:lnTo>
                <a:lnTo>
                  <a:pt x="0" y="31556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161612" y="8166492"/>
            <a:ext cx="331853" cy="315562"/>
          </a:xfrm>
          <a:custGeom>
            <a:avLst/>
            <a:gdLst/>
            <a:ahLst/>
            <a:cxnLst/>
            <a:rect l="l" t="t" r="r" b="b"/>
            <a:pathLst>
              <a:path w="331853" h="315562">
                <a:moveTo>
                  <a:pt x="0" y="0"/>
                </a:moveTo>
                <a:lnTo>
                  <a:pt x="331853" y="0"/>
                </a:lnTo>
                <a:lnTo>
                  <a:pt x="331853" y="315561"/>
                </a:lnTo>
                <a:lnTo>
                  <a:pt x="0" y="3155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0" y="-28575"/>
            <a:ext cx="18570611" cy="1729287"/>
            <a:chOff x="0" y="0"/>
            <a:chExt cx="4891025" cy="455450"/>
          </a:xfrm>
        </p:grpSpPr>
        <p:sp>
          <p:nvSpPr>
            <p:cNvPr id="3" name="Freeform 3"/>
            <p:cNvSpPr/>
            <p:nvPr/>
          </p:nvSpPr>
          <p:spPr>
            <a:xfrm>
              <a:off x="0" y="0"/>
              <a:ext cx="4891025" cy="455450"/>
            </a:xfrm>
            <a:custGeom>
              <a:avLst/>
              <a:gdLst/>
              <a:ahLst/>
              <a:cxnLst/>
              <a:rect l="l" t="t" r="r" b="b"/>
              <a:pathLst>
                <a:path w="4891025" h="455450">
                  <a:moveTo>
                    <a:pt x="0" y="0"/>
                  </a:moveTo>
                  <a:lnTo>
                    <a:pt x="4891025" y="0"/>
                  </a:lnTo>
                  <a:lnTo>
                    <a:pt x="4891025" y="455450"/>
                  </a:lnTo>
                  <a:lnTo>
                    <a:pt x="0" y="455450"/>
                  </a:lnTo>
                  <a:close/>
                </a:path>
              </a:pathLst>
            </a:custGeom>
            <a:solidFill>
              <a:srgbClr val="1F222B"/>
            </a:solidFill>
          </p:spPr>
          <p:txBody>
            <a:bodyPr/>
            <a:lstStyle/>
            <a:p>
              <a:endParaRPr lang="en-US"/>
            </a:p>
          </p:txBody>
        </p:sp>
        <p:sp>
          <p:nvSpPr>
            <p:cNvPr id="4" name="TextBox 4"/>
            <p:cNvSpPr txBox="1"/>
            <p:nvPr/>
          </p:nvSpPr>
          <p:spPr>
            <a:xfrm>
              <a:off x="0" y="0"/>
              <a:ext cx="4891025" cy="455450"/>
            </a:xfrm>
            <a:prstGeom prst="rect">
              <a:avLst/>
            </a:prstGeom>
          </p:spPr>
          <p:txBody>
            <a:bodyPr lIns="50800" tIns="50800" rIns="50800" bIns="50800" rtlCol="0" anchor="ctr"/>
            <a:lstStyle/>
            <a:p>
              <a:pPr algn="ctr">
                <a:lnSpc>
                  <a:spcPts val="2663"/>
                </a:lnSpc>
              </a:pPr>
              <a:endParaRPr/>
            </a:p>
          </p:txBody>
        </p:sp>
      </p:grpSp>
      <p:grpSp>
        <p:nvGrpSpPr>
          <p:cNvPr id="5" name="Group 5"/>
          <p:cNvGrpSpPr/>
          <p:nvPr/>
        </p:nvGrpSpPr>
        <p:grpSpPr>
          <a:xfrm rot="5400000">
            <a:off x="10973856" y="2701896"/>
            <a:ext cx="7393349" cy="6584521"/>
            <a:chOff x="0" y="0"/>
            <a:chExt cx="7688235" cy="6847146"/>
          </a:xfrm>
        </p:grpSpPr>
        <p:sp>
          <p:nvSpPr>
            <p:cNvPr id="6" name="Freeform 6"/>
            <p:cNvSpPr/>
            <p:nvPr/>
          </p:nvSpPr>
          <p:spPr>
            <a:xfrm>
              <a:off x="0" y="0"/>
              <a:ext cx="7688235" cy="6847146"/>
            </a:xfrm>
            <a:custGeom>
              <a:avLst/>
              <a:gdLst/>
              <a:ahLst/>
              <a:cxnLst/>
              <a:rect l="l" t="t" r="r" b="b"/>
              <a:pathLst>
                <a:path w="7688235" h="6847146">
                  <a:moveTo>
                    <a:pt x="7422805" y="0"/>
                  </a:moveTo>
                  <a:lnTo>
                    <a:pt x="265430" y="0"/>
                  </a:lnTo>
                  <a:cubicBezTo>
                    <a:pt x="265430" y="146050"/>
                    <a:pt x="147320" y="265430"/>
                    <a:pt x="0" y="265430"/>
                  </a:cubicBezTo>
                  <a:lnTo>
                    <a:pt x="0" y="6581716"/>
                  </a:lnTo>
                  <a:cubicBezTo>
                    <a:pt x="146050" y="6581716"/>
                    <a:pt x="265430" y="6699827"/>
                    <a:pt x="265430" y="6847146"/>
                  </a:cubicBezTo>
                  <a:lnTo>
                    <a:pt x="7422805" y="6847146"/>
                  </a:lnTo>
                  <a:cubicBezTo>
                    <a:pt x="7422805" y="6701096"/>
                    <a:pt x="7540915" y="6581716"/>
                    <a:pt x="7688235" y="6581716"/>
                  </a:cubicBezTo>
                  <a:lnTo>
                    <a:pt x="7688235" y="265430"/>
                  </a:lnTo>
                  <a:cubicBezTo>
                    <a:pt x="7542185" y="265430"/>
                    <a:pt x="7422805" y="147320"/>
                    <a:pt x="7422805" y="0"/>
                  </a:cubicBezTo>
                  <a:close/>
                </a:path>
              </a:pathLst>
            </a:custGeom>
            <a:solidFill>
              <a:srgbClr val="1F222B"/>
            </a:solidFill>
          </p:spPr>
          <p:txBody>
            <a:bodyPr/>
            <a:lstStyle/>
            <a:p>
              <a:endParaRPr lang="en-US"/>
            </a:p>
          </p:txBody>
        </p:sp>
      </p:grpSp>
      <p:sp>
        <p:nvSpPr>
          <p:cNvPr id="7" name="Freeform 7"/>
          <p:cNvSpPr/>
          <p:nvPr/>
        </p:nvSpPr>
        <p:spPr>
          <a:xfrm>
            <a:off x="13425617" y="2755717"/>
            <a:ext cx="2574404" cy="1631529"/>
          </a:xfrm>
          <a:custGeom>
            <a:avLst/>
            <a:gdLst/>
            <a:ahLst/>
            <a:cxnLst/>
            <a:rect l="l" t="t" r="r" b="b"/>
            <a:pathLst>
              <a:path w="2574404" h="1631529">
                <a:moveTo>
                  <a:pt x="0" y="0"/>
                </a:moveTo>
                <a:lnTo>
                  <a:pt x="2574404" y="0"/>
                </a:lnTo>
                <a:lnTo>
                  <a:pt x="2574404" y="1631529"/>
                </a:lnTo>
                <a:lnTo>
                  <a:pt x="0" y="163152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8" name="TextBox 8"/>
          <p:cNvSpPr txBox="1"/>
          <p:nvPr/>
        </p:nvSpPr>
        <p:spPr>
          <a:xfrm>
            <a:off x="648871" y="2857784"/>
            <a:ext cx="10179701" cy="5475157"/>
          </a:xfrm>
          <a:prstGeom prst="rect">
            <a:avLst/>
          </a:prstGeom>
        </p:spPr>
        <p:txBody>
          <a:bodyPr lIns="0" tIns="0" rIns="0" bIns="0" rtlCol="0" anchor="t">
            <a:spAutoFit/>
          </a:bodyPr>
          <a:lstStyle/>
          <a:p>
            <a:pPr algn="just">
              <a:lnSpc>
                <a:spcPts val="4819"/>
              </a:lnSpc>
            </a:pPr>
            <a:r>
              <a:rPr lang="en-US" sz="3442" b="1">
                <a:solidFill>
                  <a:srgbClr val="1F222B"/>
                </a:solidFill>
                <a:latin typeface="Glacial Indifference Bold"/>
                <a:ea typeface="Glacial Indifference Bold"/>
                <a:cs typeface="Glacial Indifference Bold"/>
                <a:sym typeface="Glacial Indifference Bold"/>
              </a:rPr>
              <a:t>All entries are to be submitted digitally to State.</a:t>
            </a:r>
          </a:p>
          <a:p>
            <a:pPr algn="just">
              <a:lnSpc>
                <a:spcPts val="4819"/>
              </a:lnSpc>
            </a:pPr>
            <a:endParaRPr lang="en-US" sz="3442" b="1">
              <a:solidFill>
                <a:srgbClr val="1F222B"/>
              </a:solidFill>
              <a:latin typeface="Glacial Indifference Bold"/>
              <a:ea typeface="Glacial Indifference Bold"/>
              <a:cs typeface="Glacial Indifference Bold"/>
              <a:sym typeface="Glacial Indifference Bold"/>
            </a:endParaRPr>
          </a:p>
          <a:p>
            <a:pPr algn="just">
              <a:lnSpc>
                <a:spcPts val="4819"/>
              </a:lnSpc>
            </a:pPr>
            <a:r>
              <a:rPr lang="en-US" sz="3442" b="1">
                <a:solidFill>
                  <a:srgbClr val="1F222B"/>
                </a:solidFill>
                <a:latin typeface="Glacial Indifference Bold"/>
                <a:ea typeface="Glacial Indifference Bold"/>
                <a:cs typeface="Glacial Indifference Bold"/>
                <a:sym typeface="Glacial Indifference Bold"/>
              </a:rPr>
              <a:t>Edit program materials to include:</a:t>
            </a:r>
          </a:p>
          <a:p>
            <a:pPr marL="743267" lvl="1" indent="-371633" algn="just">
              <a:lnSpc>
                <a:spcPts val="4819"/>
              </a:lnSpc>
              <a:buFont typeface="Arial"/>
              <a:buChar char="•"/>
            </a:pPr>
            <a:r>
              <a:rPr lang="en-US" sz="3442" b="1">
                <a:solidFill>
                  <a:srgbClr val="1F222B"/>
                </a:solidFill>
                <a:latin typeface="Glacial Indifference Bold"/>
                <a:ea typeface="Glacial Indifference Bold"/>
                <a:cs typeface="Glacial Indifference Bold"/>
                <a:sym typeface="Glacial Indifference Bold"/>
              </a:rPr>
              <a:t>Available arts categories for participation</a:t>
            </a:r>
          </a:p>
          <a:p>
            <a:pPr marL="743267" lvl="1" indent="-371633" algn="just">
              <a:lnSpc>
                <a:spcPts val="4819"/>
              </a:lnSpc>
              <a:buFont typeface="Arial"/>
              <a:buChar char="•"/>
            </a:pPr>
            <a:r>
              <a:rPr lang="en-US" sz="3442" b="1">
                <a:solidFill>
                  <a:srgbClr val="1F222B"/>
                </a:solidFill>
                <a:latin typeface="Glacial Indifference Bold"/>
                <a:ea typeface="Glacial Indifference Bold"/>
                <a:cs typeface="Glacial Indifference Bold"/>
                <a:sym typeface="Glacial Indifference Bold"/>
              </a:rPr>
              <a:t>Program deadlines</a:t>
            </a:r>
          </a:p>
          <a:p>
            <a:pPr marL="743267" lvl="1" indent="-371633" algn="just">
              <a:lnSpc>
                <a:spcPts val="4819"/>
              </a:lnSpc>
              <a:buFont typeface="Arial"/>
              <a:buChar char="•"/>
            </a:pPr>
            <a:r>
              <a:rPr lang="en-US" sz="3442" b="1">
                <a:solidFill>
                  <a:srgbClr val="1F222B"/>
                </a:solidFill>
                <a:latin typeface="Glacial Indifference Bold"/>
                <a:ea typeface="Glacial Indifference Bold"/>
                <a:cs typeface="Glacial Indifference Bold"/>
                <a:sym typeface="Glacial Indifference Bold"/>
              </a:rPr>
              <a:t>Directions for submitting entries</a:t>
            </a:r>
          </a:p>
          <a:p>
            <a:pPr marL="743267" lvl="1" indent="-371633" algn="just">
              <a:lnSpc>
                <a:spcPts val="4819"/>
              </a:lnSpc>
              <a:buFont typeface="Arial"/>
              <a:buChar char="•"/>
            </a:pPr>
            <a:r>
              <a:rPr lang="en-US" sz="3442" b="1">
                <a:solidFill>
                  <a:srgbClr val="1F222B"/>
                </a:solidFill>
                <a:latin typeface="Glacial Indifference Bold"/>
                <a:ea typeface="Glacial Indifference Bold"/>
                <a:cs typeface="Glacial Indifference Bold"/>
                <a:sym typeface="Glacial Indifference Bold"/>
              </a:rPr>
              <a:t>Distribute to program participants</a:t>
            </a:r>
          </a:p>
          <a:p>
            <a:pPr marL="743267" lvl="1" indent="-371633" algn="just">
              <a:lnSpc>
                <a:spcPts val="4819"/>
              </a:lnSpc>
              <a:buFont typeface="Arial"/>
              <a:buChar char="•"/>
            </a:pPr>
            <a:r>
              <a:rPr lang="en-US" sz="3442" b="1">
                <a:solidFill>
                  <a:srgbClr val="1F222B"/>
                </a:solidFill>
                <a:latin typeface="Glacial Indifference Bold"/>
                <a:ea typeface="Glacial Indifference Bold"/>
                <a:cs typeface="Glacial Indifference Bold"/>
                <a:sym typeface="Glacial Indifference Bold"/>
              </a:rPr>
              <a:t>Student Entry Forms – Google form or paper</a:t>
            </a:r>
          </a:p>
          <a:p>
            <a:pPr marL="743267" lvl="1" indent="-371633" algn="just">
              <a:lnSpc>
                <a:spcPts val="4819"/>
              </a:lnSpc>
              <a:buFont typeface="Arial"/>
              <a:buChar char="•"/>
            </a:pPr>
            <a:r>
              <a:rPr lang="en-US" sz="3442" b="1">
                <a:solidFill>
                  <a:srgbClr val="1F222B"/>
                </a:solidFill>
                <a:latin typeface="Glacial Indifference Bold"/>
                <a:ea typeface="Glacial Indifference Bold"/>
                <a:cs typeface="Glacial Indifference Bold"/>
                <a:sym typeface="Glacial Indifference Bold"/>
              </a:rPr>
              <a:t>Rules &amp; Instructions</a:t>
            </a:r>
          </a:p>
        </p:txBody>
      </p:sp>
      <p:sp>
        <p:nvSpPr>
          <p:cNvPr id="9" name="TextBox 9"/>
          <p:cNvSpPr txBox="1"/>
          <p:nvPr/>
        </p:nvSpPr>
        <p:spPr>
          <a:xfrm>
            <a:off x="252274" y="352122"/>
            <a:ext cx="18035726" cy="996467"/>
          </a:xfrm>
          <a:prstGeom prst="rect">
            <a:avLst/>
          </a:prstGeom>
        </p:spPr>
        <p:txBody>
          <a:bodyPr lIns="0" tIns="0" rIns="0" bIns="0" rtlCol="0" anchor="t">
            <a:spAutoFit/>
          </a:bodyPr>
          <a:lstStyle/>
          <a:p>
            <a:pPr algn="ctr">
              <a:lnSpc>
                <a:spcPts val="7864"/>
              </a:lnSpc>
            </a:pPr>
            <a:r>
              <a:rPr lang="en-US" sz="6780" b="1">
                <a:solidFill>
                  <a:srgbClr val="FFF6EA"/>
                </a:solidFill>
                <a:latin typeface="Playfair Display Heavy"/>
                <a:ea typeface="Playfair Display Heavy"/>
                <a:cs typeface="Playfair Display Heavy"/>
                <a:sym typeface="Playfair Display Heavy"/>
              </a:rPr>
              <a:t>STEP 2: CUSTOMIZE &amp; DISTRIBUTE</a:t>
            </a:r>
          </a:p>
        </p:txBody>
      </p:sp>
      <p:sp>
        <p:nvSpPr>
          <p:cNvPr id="10" name="TextBox 10"/>
          <p:cNvSpPr txBox="1"/>
          <p:nvPr/>
        </p:nvSpPr>
        <p:spPr>
          <a:xfrm>
            <a:off x="11773925" y="4778313"/>
            <a:ext cx="5793211" cy="1416411"/>
          </a:xfrm>
          <a:prstGeom prst="rect">
            <a:avLst/>
          </a:prstGeom>
        </p:spPr>
        <p:txBody>
          <a:bodyPr lIns="0" tIns="0" rIns="0" bIns="0" rtlCol="0" anchor="t">
            <a:spAutoFit/>
          </a:bodyPr>
          <a:lstStyle/>
          <a:p>
            <a:pPr algn="just">
              <a:lnSpc>
                <a:spcPts val="3707"/>
              </a:lnSpc>
              <a:spcBef>
                <a:spcPct val="0"/>
              </a:spcBef>
            </a:pPr>
            <a:r>
              <a:rPr lang="en-US" sz="3195" b="1">
                <a:solidFill>
                  <a:srgbClr val="FFF6EA"/>
                </a:solidFill>
                <a:latin typeface="Glacial Indifference Bold"/>
                <a:ea typeface="Glacial Indifference Bold"/>
                <a:cs typeface="Glacial Indifference Bold"/>
                <a:sym typeface="Glacial Indifference Bold"/>
              </a:rPr>
              <a:t>INCLUDE ADDITIONAL details in the Student materials like:</a:t>
            </a:r>
          </a:p>
        </p:txBody>
      </p:sp>
      <p:sp>
        <p:nvSpPr>
          <p:cNvPr id="11" name="TextBox 11"/>
          <p:cNvSpPr txBox="1"/>
          <p:nvPr/>
        </p:nvSpPr>
        <p:spPr>
          <a:xfrm>
            <a:off x="11462846" y="6345868"/>
            <a:ext cx="6499944" cy="2644298"/>
          </a:xfrm>
          <a:prstGeom prst="rect">
            <a:avLst/>
          </a:prstGeom>
        </p:spPr>
        <p:txBody>
          <a:bodyPr lIns="0" tIns="0" rIns="0" bIns="0" rtlCol="0" anchor="t">
            <a:spAutoFit/>
          </a:bodyPr>
          <a:lstStyle/>
          <a:p>
            <a:pPr marL="558911" lvl="1" indent="-279455" algn="l">
              <a:lnSpc>
                <a:spcPts val="3002"/>
              </a:lnSpc>
              <a:buFont typeface="Arial"/>
              <a:buChar char="•"/>
            </a:pPr>
            <a:r>
              <a:rPr lang="en-US" sz="2588">
                <a:solidFill>
                  <a:srgbClr val="FFF6EA"/>
                </a:solidFill>
                <a:latin typeface="Glacial Indifference"/>
                <a:ea typeface="Glacial Indifference"/>
                <a:cs typeface="Glacial Indifference"/>
                <a:sym typeface="Glacial Indifference"/>
              </a:rPr>
              <a:t>Contact information</a:t>
            </a:r>
          </a:p>
          <a:p>
            <a:pPr algn="l">
              <a:lnSpc>
                <a:spcPts val="3002"/>
              </a:lnSpc>
            </a:pPr>
            <a:endParaRPr lang="en-US" sz="2588">
              <a:solidFill>
                <a:srgbClr val="FFF6EA"/>
              </a:solidFill>
              <a:latin typeface="Glacial Indifference"/>
              <a:ea typeface="Glacial Indifference"/>
              <a:cs typeface="Glacial Indifference"/>
              <a:sym typeface="Glacial Indifference"/>
            </a:endParaRPr>
          </a:p>
          <a:p>
            <a:pPr marL="558911" lvl="1" indent="-279455" algn="l">
              <a:lnSpc>
                <a:spcPts val="3002"/>
              </a:lnSpc>
              <a:buFont typeface="Arial"/>
              <a:buChar char="•"/>
            </a:pPr>
            <a:r>
              <a:rPr lang="en-US" sz="2588">
                <a:solidFill>
                  <a:srgbClr val="FFF6EA"/>
                </a:solidFill>
                <a:latin typeface="Glacial Indifference"/>
                <a:ea typeface="Glacial Indifference"/>
                <a:cs typeface="Glacial Indifference"/>
                <a:sym typeface="Glacial Indifference"/>
              </a:rPr>
              <a:t>Submission instructions (e.g., physical vs. digital)</a:t>
            </a:r>
          </a:p>
          <a:p>
            <a:pPr algn="l">
              <a:lnSpc>
                <a:spcPts val="3002"/>
              </a:lnSpc>
            </a:pPr>
            <a:endParaRPr lang="en-US" sz="2588">
              <a:solidFill>
                <a:srgbClr val="FFF6EA"/>
              </a:solidFill>
              <a:latin typeface="Glacial Indifference"/>
              <a:ea typeface="Glacial Indifference"/>
              <a:cs typeface="Glacial Indifference"/>
              <a:sym typeface="Glacial Indifference"/>
            </a:endParaRPr>
          </a:p>
          <a:p>
            <a:pPr marL="558911" lvl="1" indent="-279455" algn="l">
              <a:lnSpc>
                <a:spcPts val="3002"/>
              </a:lnSpc>
              <a:buFont typeface="Arial"/>
              <a:buChar char="•"/>
            </a:pPr>
            <a:r>
              <a:rPr lang="en-US" sz="2588">
                <a:solidFill>
                  <a:srgbClr val="FFF6EA"/>
                </a:solidFill>
                <a:latin typeface="Glacial Indifference"/>
                <a:ea typeface="Glacial Indifference"/>
                <a:cs typeface="Glacial Indifference"/>
                <a:sym typeface="Glacial Indifference"/>
              </a:rPr>
              <a:t>Additional rules for student eligibility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1859</Words>
  <Application>Microsoft Office PowerPoint</Application>
  <PresentationFormat>Custom</PresentationFormat>
  <Paragraphs>212</Paragraphs>
  <Slides>22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Canva Sans Bold</vt:lpstr>
      <vt:lpstr>Playfair Display Heavy</vt:lpstr>
      <vt:lpstr>Calibri</vt:lpstr>
      <vt:lpstr>Arimo</vt:lpstr>
      <vt:lpstr>Glacial Indifference Bold</vt:lpstr>
      <vt:lpstr>Bebas Neue Bold</vt:lpstr>
      <vt:lpstr>Glacial Indifference</vt:lpstr>
      <vt:lpstr>Nickainley</vt:lpstr>
      <vt:lpstr>Playfair Display Bold</vt:lpstr>
      <vt:lpstr>Canva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FLPTA Reflections Training 26/27</dc:title>
  <dc:creator>Jung In Mun</dc:creator>
  <cp:lastModifiedBy>Jung In Mun</cp:lastModifiedBy>
  <cp:revision>1</cp:revision>
  <dcterms:created xsi:type="dcterms:W3CDTF">2006-08-16T00:00:00Z</dcterms:created>
  <dcterms:modified xsi:type="dcterms:W3CDTF">2026-07-10T11:51:48Z</dcterms:modified>
  <dc:identifier>DAHJe3-bYIY</dc:identifier>
</cp:coreProperties>
</file>